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0" r:id="rId3"/>
    <p:sldId id="431" r:id="rId4"/>
    <p:sldId id="432" r:id="rId5"/>
    <p:sldId id="351" r:id="rId6"/>
    <p:sldId id="352" r:id="rId7"/>
    <p:sldId id="350" r:id="rId8"/>
    <p:sldId id="353" r:id="rId9"/>
    <p:sldId id="401" r:id="rId10"/>
    <p:sldId id="403" r:id="rId11"/>
    <p:sldId id="404" r:id="rId12"/>
    <p:sldId id="435" r:id="rId13"/>
    <p:sldId id="298" r:id="rId14"/>
    <p:sldId id="357" r:id="rId15"/>
    <p:sldId id="358" r:id="rId16"/>
    <p:sldId id="359" r:id="rId17"/>
    <p:sldId id="360" r:id="rId18"/>
    <p:sldId id="361" r:id="rId19"/>
    <p:sldId id="384" r:id="rId20"/>
    <p:sldId id="362" r:id="rId21"/>
    <p:sldId id="371" r:id="rId22"/>
    <p:sldId id="363" r:id="rId23"/>
    <p:sldId id="386" r:id="rId24"/>
    <p:sldId id="364" r:id="rId25"/>
    <p:sldId id="365" r:id="rId26"/>
    <p:sldId id="366" r:id="rId27"/>
    <p:sldId id="367" r:id="rId28"/>
    <p:sldId id="302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405" r:id="rId37"/>
    <p:sldId id="406" r:id="rId38"/>
    <p:sldId id="394" r:id="rId39"/>
    <p:sldId id="395" r:id="rId40"/>
    <p:sldId id="396" r:id="rId41"/>
    <p:sldId id="397" r:id="rId42"/>
    <p:sldId id="398" r:id="rId43"/>
    <p:sldId id="321" r:id="rId44"/>
    <p:sldId id="372" r:id="rId45"/>
    <p:sldId id="374" r:id="rId46"/>
    <p:sldId id="399" r:id="rId47"/>
    <p:sldId id="373" r:id="rId48"/>
    <p:sldId id="400" r:id="rId49"/>
    <p:sldId id="434" r:id="rId50"/>
    <p:sldId id="320" r:id="rId51"/>
    <p:sldId id="322" r:id="rId52"/>
    <p:sldId id="323" r:id="rId53"/>
  </p:sldIdLst>
  <p:sldSz cx="9144000" cy="6858000" type="screen4x3"/>
  <p:notesSz cx="9874250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600" kern="1200">
        <a:solidFill>
          <a:schemeClr val="tx2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00"/>
    <a:srgbClr val="050000"/>
    <a:srgbClr val="06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5" autoAdjust="0"/>
    <p:restoredTop sz="94660"/>
  </p:normalViewPr>
  <p:slideViewPr>
    <p:cSldViewPr>
      <p:cViewPr varScale="1">
        <p:scale>
          <a:sx n="167" d="100"/>
          <a:sy n="167" d="100"/>
        </p:scale>
        <p:origin x="1914" y="120"/>
      </p:cViewPr>
      <p:guideLst>
        <p:guide orient="horz" pos="143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-1890" y="-108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1B8DACC6-99CD-414C-94A4-FFFC4469AE4B}"/>
    <pc:docChg chg="modSld">
      <pc:chgData name="박태정" userId="e3dc46d7-72cb-4935-82cd-f0920e45a4ed" providerId="ADAL" clId="{1B8DACC6-99CD-414C-94A4-FFFC4469AE4B}" dt="2019-09-03T02:17:39.775" v="0" actId="2711"/>
      <pc:docMkLst>
        <pc:docMk/>
      </pc:docMkLst>
      <pc:sldChg chg="modSp">
        <pc:chgData name="박태정" userId="e3dc46d7-72cb-4935-82cd-f0920e45a4ed" providerId="ADAL" clId="{1B8DACC6-99CD-414C-94A4-FFFC4469AE4B}" dt="2019-09-03T02:17:39.775" v="0" actId="2711"/>
        <pc:sldMkLst>
          <pc:docMk/>
          <pc:sldMk cId="0" sldId="310"/>
        </pc:sldMkLst>
        <pc:spChg chg="mod">
          <ac:chgData name="박태정" userId="e3dc46d7-72cb-4935-82cd-f0920e45a4ed" providerId="ADAL" clId="{1B8DACC6-99CD-414C-94A4-FFFC4469AE4B}" dt="2019-09-03T02:17:39.775" v="0" actId="2711"/>
          <ac:spMkLst>
            <pc:docMk/>
            <pc:sldMk cId="0" sldId="310"/>
            <ac:spMk id="14338" creationId="{DA05234E-7179-4411-9E5F-D66FBCB38BD0}"/>
          </ac:spMkLst>
        </pc:spChg>
        <pc:spChg chg="mod">
          <ac:chgData name="박태정" userId="e3dc46d7-72cb-4935-82cd-f0920e45a4ed" providerId="ADAL" clId="{1B8DACC6-99CD-414C-94A4-FFFC4469AE4B}" dt="2019-09-03T02:17:39.775" v="0" actId="2711"/>
          <ac:spMkLst>
            <pc:docMk/>
            <pc:sldMk cId="0" sldId="310"/>
            <ac:spMk id="14339" creationId="{262BE677-2EA1-49E6-850D-13A53A570A85}"/>
          </ac:spMkLst>
        </pc:spChg>
        <pc:spChg chg="mod">
          <ac:chgData name="박태정" userId="e3dc46d7-72cb-4935-82cd-f0920e45a4ed" providerId="ADAL" clId="{1B8DACC6-99CD-414C-94A4-FFFC4469AE4B}" dt="2019-09-03T02:17:39.775" v="0" actId="2711"/>
          <ac:spMkLst>
            <pc:docMk/>
            <pc:sldMk cId="0" sldId="310"/>
            <ac:spMk id="14340" creationId="{6FD99BBF-BFC9-40C8-B547-7BFE94EAFB6B}"/>
          </ac:spMkLst>
        </pc:spChg>
      </pc:sldChg>
    </pc:docChg>
  </pc:docChgLst>
  <pc:docChgLst>
    <pc:chgData name="박태정" userId="e3dc46d7-72cb-4935-82cd-f0920e45a4ed" providerId="ADAL" clId="{27A3752B-47D4-4DDB-8E10-E1E29ACE18C6}"/>
    <pc:docChg chg="delSld">
      <pc:chgData name="박태정" userId="e3dc46d7-72cb-4935-82cd-f0920e45a4ed" providerId="ADAL" clId="{27A3752B-47D4-4DDB-8E10-E1E29ACE18C6}" dt="2020-08-31T20:01:15.879" v="0" actId="2696"/>
      <pc:docMkLst>
        <pc:docMk/>
      </pc:docMkLst>
      <pc:sldChg chg="del">
        <pc:chgData name="박태정" userId="e3dc46d7-72cb-4935-82cd-f0920e45a4ed" providerId="ADAL" clId="{27A3752B-47D4-4DDB-8E10-E1E29ACE18C6}" dt="2020-08-31T20:01:15.879" v="0" actId="2696"/>
        <pc:sldMkLst>
          <pc:docMk/>
          <pc:sldMk cId="0" sldId="4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D65C9A-7CD2-4208-95E5-086F3FD9D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ct val="50000"/>
              </a:spcBef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D36E5-97AE-4DB9-86B0-2A5B6A20A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ct val="50000"/>
              </a:spcBef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A64C7394-4262-43D0-B368-E38DF37CEFFC}" type="datetimeFigureOut">
              <a:rPr lang="ko-KR" altLang="en-US"/>
              <a:pPr>
                <a:defRPr/>
              </a:pPr>
              <a:t>2020-09-01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9C0795-C7D4-4BD0-893D-02CA859611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ct val="50000"/>
              </a:spcBef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7B6A71-080A-461B-8E24-09F00601CE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fld id="{E8588B82-395B-47F8-8E58-BD1FCCED80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90F5EFC-06D7-44F5-86CD-BE0B07F14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D487C-14FE-4197-AF30-AED073B701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fld id="{AA6C1860-97F1-4362-92E1-FA1DBC7D5C33}" type="datetimeFigureOut">
              <a:rPr lang="ko-KR" altLang="en-US"/>
              <a:pPr>
                <a:defRPr/>
              </a:pPr>
              <a:t>2020-09-01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64A7785-963D-446C-AEE1-3676ADB79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2254BFE-92E8-4B17-8B02-0B3E99177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EE8F71-3CF9-49C4-8FC4-2B63002696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6D44B-EB22-4CCB-BF17-93AA45DD2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/>
            </a:lvl1pPr>
          </a:lstStyle>
          <a:p>
            <a:pPr>
              <a:defRPr/>
            </a:pPr>
            <a:fld id="{636C414A-2E9B-4501-B09F-E3DFF41636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A6DAEA6-85DC-4028-B589-29195E136000}"/>
              </a:ext>
            </a:extLst>
          </p:cNvPr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DA3DC11C-651F-471E-95B8-CE45FF52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2BAE825F-CB06-4705-B1BA-A1E25086140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endParaRPr lang="ko-KR" altLang="en-US"/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5522A913-11A1-4F4E-A547-AA6693E0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B9A2D5E-98CC-480C-8623-47925ACC677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>
                <a:solidFill>
                  <a:schemeClr val="bg1"/>
                </a:solidFill>
                <a:latin typeface="Arial Black" panose="020B0A04020102020204" pitchFamily="34" charset="0"/>
              </a:rPr>
              <a:t>Graphics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828BD97-3188-4EC8-ABB6-0BA47FF1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9888F3F-610D-4609-A3A8-C676D38B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B1076E62-ED9A-4796-8B6E-5056D547D7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24600" y="6583363"/>
            <a:ext cx="28194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       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덕성여자대학교 </a:t>
            </a: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Sans Serif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7">
            <a:extLst>
              <a:ext uri="{FF2B5EF4-FFF2-40B4-BE49-F238E27FC236}">
                <a16:creationId xmlns:a16="http://schemas.microsoft.com/office/drawing/2014/main" id="{E30CBE39-E51A-4742-A696-49449B4C76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48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7">
            <a:extLst>
              <a:ext uri="{FF2B5EF4-FFF2-40B4-BE49-F238E27FC236}">
                <a16:creationId xmlns:a16="http://schemas.microsoft.com/office/drawing/2014/main" id="{55C95F55-1EE9-4D2E-9D00-EF81820B4C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22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9592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2021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37">
            <a:extLst>
              <a:ext uri="{FF2B5EF4-FFF2-40B4-BE49-F238E27FC236}">
                <a16:creationId xmlns:a16="http://schemas.microsoft.com/office/drawing/2014/main" id="{7BE574A8-0DDD-4ABC-B806-6DFC923289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506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7">
            <a:extLst>
              <a:ext uri="{FF2B5EF4-FFF2-40B4-BE49-F238E27FC236}">
                <a16:creationId xmlns:a16="http://schemas.microsoft.com/office/drawing/2014/main" id="{A7EC12E6-C32B-4EE8-B406-6E42C01F69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799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37">
            <a:extLst>
              <a:ext uri="{FF2B5EF4-FFF2-40B4-BE49-F238E27FC236}">
                <a16:creationId xmlns:a16="http://schemas.microsoft.com/office/drawing/2014/main" id="{500C2CAE-5847-465B-8E6F-9D2792830D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254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7">
            <a:extLst>
              <a:ext uri="{FF2B5EF4-FFF2-40B4-BE49-F238E27FC236}">
                <a16:creationId xmlns:a16="http://schemas.microsoft.com/office/drawing/2014/main" id="{D429249E-3E55-4B92-AC6B-9239752258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683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7">
            <a:extLst>
              <a:ext uri="{FF2B5EF4-FFF2-40B4-BE49-F238E27FC236}">
                <a16:creationId xmlns:a16="http://schemas.microsoft.com/office/drawing/2014/main" id="{7A460735-F52F-4ED1-9909-C7C7091A3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105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7">
            <a:extLst>
              <a:ext uri="{FF2B5EF4-FFF2-40B4-BE49-F238E27FC236}">
                <a16:creationId xmlns:a16="http://schemas.microsoft.com/office/drawing/2014/main" id="{CADA216F-2BC0-4E70-8282-9FCD4230A3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4925" y="6584950"/>
            <a:ext cx="2133600" cy="228600"/>
          </a:xfrm>
          <a:prstGeom prst="rect">
            <a:avLst/>
          </a:prstGeom>
        </p:spPr>
        <p:txBody>
          <a:bodyPr/>
          <a:lstStyle>
            <a:lvl1pPr algn="ctr" eaLnBrk="1" hangingPunct="1">
              <a:spcBef>
                <a:spcPct val="50000"/>
              </a:spcBef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477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>
            <a:extLst>
              <a:ext uri="{FF2B5EF4-FFF2-40B4-BE49-F238E27FC236}">
                <a16:creationId xmlns:a16="http://schemas.microsoft.com/office/drawing/2014/main" id="{51078D83-2092-4B06-8F4E-3C4E6A0167F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3E0FB215-7E63-46C3-BDC6-618F1B59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1028" name="Rectangle 1029">
            <a:extLst>
              <a:ext uri="{FF2B5EF4-FFF2-40B4-BE49-F238E27FC236}">
                <a16:creationId xmlns:a16="http://schemas.microsoft.com/office/drawing/2014/main" id="{0F4DF08F-CABC-4A40-99C2-45D7BB9D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1029" name="Rectangle 1030">
            <a:extLst>
              <a:ext uri="{FF2B5EF4-FFF2-40B4-BE49-F238E27FC236}">
                <a16:creationId xmlns:a16="http://schemas.microsoft.com/office/drawing/2014/main" id="{9DEAA02F-01B7-40CB-ADEF-1B8F2112A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ko-KR" altLang="en-US"/>
          </a:p>
        </p:txBody>
      </p:sp>
      <p:sp>
        <p:nvSpPr>
          <p:cNvPr id="1030" name="Rectangle 1031">
            <a:extLst>
              <a:ext uri="{FF2B5EF4-FFF2-40B4-BE49-F238E27FC236}">
                <a16:creationId xmlns:a16="http://schemas.microsoft.com/office/drawing/2014/main" id="{03CCCBFB-0735-44FB-AFE4-EE9D80BC3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1" name="Rectangle 1034">
            <a:extLst>
              <a:ext uri="{FF2B5EF4-FFF2-40B4-BE49-F238E27FC236}">
                <a16:creationId xmlns:a16="http://schemas.microsoft.com/office/drawing/2014/main" id="{C13225DF-87B1-4A0C-9F78-6D4F1C1D831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696200" y="531813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800">
                <a:solidFill>
                  <a:schemeClr val="bg1"/>
                </a:solidFill>
                <a:latin typeface="Arial Black" panose="020B0A04020102020204" pitchFamily="34" charset="0"/>
              </a:rPr>
              <a:t>Digital</a:t>
            </a:r>
            <a:br>
              <a:rPr lang="en-US" altLang="ko-KR" sz="180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altLang="ko-KR" sz="1800">
                <a:solidFill>
                  <a:schemeClr val="bg1"/>
                </a:solidFill>
                <a:latin typeface="Arial Black" panose="020B0A04020102020204" pitchFamily="34" charset="0"/>
              </a:rPr>
              <a:t>Media</a:t>
            </a:r>
          </a:p>
        </p:txBody>
      </p:sp>
      <p:sp>
        <p:nvSpPr>
          <p:cNvPr id="1032" name="Rectangle 1035">
            <a:extLst>
              <a:ext uri="{FF2B5EF4-FFF2-40B4-BE49-F238E27FC236}">
                <a16:creationId xmlns:a16="http://schemas.microsoft.com/office/drawing/2014/main" id="{72F2FDC7-4CC8-45E0-9432-10AB596A7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86" name="Text Box 1038">
            <a:extLst>
              <a:ext uri="{FF2B5EF4-FFF2-40B4-BE49-F238E27FC236}">
                <a16:creationId xmlns:a16="http://schemas.microsoft.com/office/drawing/2014/main" id="{15C2FA75-EAE9-4898-B44E-44424C32FA1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24600" y="6583363"/>
            <a:ext cx="28194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       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덕성여자대학교 </a:t>
            </a: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Sans Serif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2" r:id="rId2"/>
    <p:sldLayoutId id="2147484303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avatar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avatar.wmv" TargetMode="Externa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%5bmix%5dUp.2009.1080p.BluRay.DTS.x264-WiKi_1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%5bmix%5dUp.2009.1080p.BluRay.DTS.x264-WiKi_1.wmv" TargetMode="Externa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2K2gL8cCPHc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OUIHzanm5M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omp%201_1_3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omp%201_1_3.wmv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omp%201_1_4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omp%201_1_4.wmv" TargetMode="Externa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horse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horse.wmv" TargetMode="Externa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morph.swf" TargetMode="External"/><Relationship Id="rId10" Type="http://schemas.openxmlformats.org/officeDocument/2006/relationships/image" Target="../media/image35.jpe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water_pouring4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water_pouring4.wmv" TargetMode="Externa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dfluids6-0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dfluids6-0.wmv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bubble_pouring_water_half_speed_with_SPH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bubble_pouring_water_half_speed_with_SPH.wmv" TargetMode="Externa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drop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drop.wmv" TargetMode="Externa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kocca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kocca.wmv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upsampling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upsampling.wmv" TargetMode="Externa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WS02_BrakeDown_1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WS02_BrakeDown_1.wmv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WS06_brakedown_1-0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WS06_brakedown_1-0.wmv" TargetMode="Externa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fire_bunny-burn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fire_bunny-burn.wmv" TargetMode="Externa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c_flower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c_flower.wmv" TargetMode="Externa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fashion_show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fashion_show.wmv" TargetMode="Externa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fxhair_demo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fxhair_demo.wmv" TargetMode="Externa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ImGom\Desktop\&#51312;&#44368;&#51656;\CG-2010-2&#54617;&#44592;\01intro\01intro\restless.wmv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Edit_A%20VFX%20Journey%20Through%20Pan&#8217;s%20Labyrinth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Edit_A%20VFX%20Journey%20Through%20Pan&#8217;s%20Labyrinth.wmv" TargetMode="Externa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bb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bb.WMV" TargetMode="Externa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IceAge3_clip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IceAge3_clip.wmv" TargetMode="Externa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Gears%20of%20War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Gears%20of%20War.wmv" TargetMode="Externa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Diablo3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Diablo3.wmv" TargetMode="Externa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omp%202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omp%202.wmv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omp%201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omp%201.wmv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Comp%203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Comp%203.wmv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superman_returns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superman_returns.wmv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K:\2019&#45380;%202&#54617;&#44592;%20&#44053;&#51032;\2019&#45380;%202&#54617;&#44592;%20&#44536;&#47000;&#54589;&#49828;%20&#54532;&#47196;&#44536;&#47000;&#48141;\The%20Curious%20Case%20Of%20Benjamin%20Button,%202008.wmv" TargetMode="External"/><Relationship Id="rId1" Type="http://schemas.microsoft.com/office/2007/relationships/media" Target="file:///K:\2019&#45380;%202&#54617;&#44592;%20&#44053;&#51032;\2019&#45380;%202&#54617;&#44592;%20&#44536;&#47000;&#54589;&#49828;%20&#54532;&#47196;&#44536;&#47000;&#48141;\The%20Curious%20Case%20Of%20Benjamin%20Button,%202008.wmv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6B5DFCEE-C463-41ED-8493-7FE384C612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n-ea"/>
                <a:ea typeface="+mn-ea"/>
              </a:rPr>
              <a:t>과목 개요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3315" name="부제목 1">
            <a:extLst>
              <a:ext uri="{FF2B5EF4-FFF2-40B4-BE49-F238E27FC236}">
                <a16:creationId xmlns:a16="http://schemas.microsoft.com/office/drawing/2014/main" id="{3DB04E3C-AEF7-4981-AB48-BE46D893E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바닥글 개체 틀 1">
            <a:extLst>
              <a:ext uri="{FF2B5EF4-FFF2-40B4-BE49-F238E27FC236}">
                <a16:creationId xmlns:a16="http://schemas.microsoft.com/office/drawing/2014/main" id="{A83CF187-F711-4777-9D76-CB7500B5F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84C973-7B5A-43A0-AC24-C2DF4711D5E0}"/>
              </a:ext>
            </a:extLst>
          </p:cNvPr>
          <p:cNvSpPr txBox="1">
            <a:spLocks/>
          </p:cNvSpPr>
          <p:nvPr/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3200" i="1" kern="0" dirty="0">
                <a:latin typeface="+mj-lt"/>
                <a:ea typeface="굴림" charset="-127"/>
                <a:cs typeface="+mj-cs"/>
              </a:rPr>
              <a:t>Hollywood Movie </a:t>
            </a:r>
            <a:endParaRPr lang="ko-KR" altLang="en-US" sz="3200" i="1" kern="0" dirty="0">
              <a:latin typeface="+mj-lt"/>
              <a:ea typeface="굴림" charset="-127"/>
              <a:cs typeface="+mj-cs"/>
            </a:endParaRPr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id="{82286E66-52E3-4232-ABE9-C6ED93232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6072188"/>
            <a:ext cx="1309688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Avatar, 2009</a:t>
            </a:r>
          </a:p>
        </p:txBody>
      </p:sp>
      <p:pic>
        <p:nvPicPr>
          <p:cNvPr id="5" name="avatar.wmv">
            <a:hlinkClick r:id="" action="ppaction://media"/>
            <a:extLst>
              <a:ext uri="{FF2B5EF4-FFF2-40B4-BE49-F238E27FC236}">
                <a16:creationId xmlns:a16="http://schemas.microsoft.com/office/drawing/2014/main" id="{548B3E39-AA03-4640-A646-DC9A40CAE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57313"/>
            <a:ext cx="80708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바닥글 개체 틀 1">
            <a:extLst>
              <a:ext uri="{FF2B5EF4-FFF2-40B4-BE49-F238E27FC236}">
                <a16:creationId xmlns:a16="http://schemas.microsoft.com/office/drawing/2014/main" id="{988979C1-A45B-4530-A8AE-1B5948880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6706A5-30F6-4371-8270-651B873586F1}"/>
              </a:ext>
            </a:extLst>
          </p:cNvPr>
          <p:cNvSpPr txBox="1">
            <a:spLocks/>
          </p:cNvSpPr>
          <p:nvPr/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3200" i="1" kern="0" dirty="0">
                <a:latin typeface="+mj-lt"/>
                <a:ea typeface="굴림" charset="-127"/>
                <a:cs typeface="+mj-cs"/>
              </a:rPr>
              <a:t>Hollywood Movie </a:t>
            </a:r>
            <a:endParaRPr lang="ko-KR" altLang="en-US" sz="3200" i="1" kern="0" dirty="0">
              <a:latin typeface="+mj-lt"/>
              <a:ea typeface="굴림" charset="-127"/>
              <a:cs typeface="+mj-cs"/>
            </a:endParaRPr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id="{774DD179-E99B-416F-A11C-7F2F1635B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0" y="6072188"/>
            <a:ext cx="979488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UP, 2009</a:t>
            </a:r>
          </a:p>
        </p:txBody>
      </p:sp>
      <p:pic>
        <p:nvPicPr>
          <p:cNvPr id="5" name="[mix]Up.2009.1080p.BluRay.DTS.x264-WiKi_1.wmv">
            <a:hlinkClick r:id="" action="ppaction://media"/>
            <a:extLst>
              <a:ext uri="{FF2B5EF4-FFF2-40B4-BE49-F238E27FC236}">
                <a16:creationId xmlns:a16="http://schemas.microsoft.com/office/drawing/2014/main" id="{AA45EC8A-865F-43B3-AFAD-6C3C09087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35731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바닥글 개체 틀 1">
            <a:extLst>
              <a:ext uri="{FF2B5EF4-FFF2-40B4-BE49-F238E27FC236}">
                <a16:creationId xmlns:a16="http://schemas.microsoft.com/office/drawing/2014/main" id="{988979C1-A45B-4530-A8AE-1B5948880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6706A5-30F6-4371-8270-651B873586F1}"/>
              </a:ext>
            </a:extLst>
          </p:cNvPr>
          <p:cNvSpPr txBox="1">
            <a:spLocks/>
          </p:cNvSpPr>
          <p:nvPr/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3200" i="1" kern="0" dirty="0">
                <a:latin typeface="+mj-lt"/>
                <a:ea typeface="굴림" charset="-127"/>
                <a:cs typeface="+mj-cs"/>
              </a:rPr>
              <a:t>Hollywood Movie </a:t>
            </a:r>
            <a:endParaRPr lang="ko-KR" altLang="en-US" sz="3200" i="1" kern="0" dirty="0">
              <a:latin typeface="+mj-lt"/>
              <a:ea typeface="굴림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6B6BDA-E1FD-497E-A0F8-906E8587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5" y="1181428"/>
            <a:ext cx="4430070" cy="2247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37051-64D8-4CBB-B953-E04BFB7E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317" y="1146967"/>
            <a:ext cx="4450683" cy="2398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705EBC-0EE0-4AF9-A425-E764556EBE66}"/>
              </a:ext>
            </a:extLst>
          </p:cNvPr>
          <p:cNvSpPr/>
          <p:nvPr/>
        </p:nvSpPr>
        <p:spPr>
          <a:xfrm>
            <a:off x="161764" y="5711033"/>
            <a:ext cx="8820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https://www.youtube.com/watch?v=OUIHzanm5Mk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46F-09E9-4162-BD1F-46ABFE9D8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7" y="3632002"/>
            <a:ext cx="4283968" cy="20106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62C8AC-9DEC-4814-9E54-2D6C8B0BC0D2}"/>
              </a:ext>
            </a:extLst>
          </p:cNvPr>
          <p:cNvSpPr/>
          <p:nvPr/>
        </p:nvSpPr>
        <p:spPr>
          <a:xfrm>
            <a:off x="182924" y="6014032"/>
            <a:ext cx="5109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https://www.youtube.com/watch?v=2K2gL8cCPHc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2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711635-53CC-4651-A30E-B1F47874E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컴퓨터 그래픽스란</a:t>
            </a:r>
            <a:r>
              <a:rPr lang="en-US" altLang="ko-KR">
                <a:ea typeface="굴림" panose="020B0600000101010101" pitchFamily="50" charset="-127"/>
              </a:rPr>
              <a:t>?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8D6B495-76F5-42B0-B073-BC98B18BD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컴퓨터를 이용해서 영상</a:t>
            </a:r>
            <a:r>
              <a:rPr lang="en-US" altLang="ko-KR">
                <a:ea typeface="굴림" panose="020B0600000101010101" pitchFamily="50" charset="-127"/>
              </a:rPr>
              <a:t>/</a:t>
            </a:r>
            <a:r>
              <a:rPr lang="ko-KR" altLang="en-US">
                <a:ea typeface="굴림" panose="020B0600000101010101" pitchFamily="50" charset="-127"/>
              </a:rPr>
              <a:t>이미지 생성</a:t>
            </a:r>
            <a:endParaRPr lang="en-US" altLang="ko-KR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시각 시뮬레이션 알고리즘</a:t>
            </a:r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AB9502B1-E707-4438-8AFC-AA36DF52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01900"/>
            <a:ext cx="6408738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A4BC773C-DE0D-462B-8858-8F2BA48A876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CG </a:t>
            </a:r>
            <a:r>
              <a:rPr lang="ko-KR" altLang="en-US">
                <a:ea typeface="굴림" panose="020B0600000101010101" pitchFamily="50" charset="-127"/>
              </a:rPr>
              <a:t>영화 제작 과정</a:t>
            </a:r>
          </a:p>
        </p:txBody>
      </p:sp>
      <p:sp>
        <p:nvSpPr>
          <p:cNvPr id="26627" name="내용 개체 틀 2">
            <a:extLst>
              <a:ext uri="{FF2B5EF4-FFF2-40B4-BE49-F238E27FC236}">
                <a16:creationId xmlns:a16="http://schemas.microsoft.com/office/drawing/2014/main" id="{54E1165A-ED5E-45C2-9DC2-6AAA5A6F2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B930EA-7417-4CAF-8106-3F7CF70312B7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7EC05E60-8C40-44F0-BC0F-5BA12CC21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6143625"/>
            <a:ext cx="200977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ko-KR" alt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로보트</a:t>
            </a:r>
            <a:r>
              <a:rPr lang="ko-KR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태권</a:t>
            </a: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V, 2009</a:t>
            </a:r>
          </a:p>
        </p:txBody>
      </p:sp>
      <p:pic>
        <p:nvPicPr>
          <p:cNvPr id="7" name="Comp 1_1_3.wmv">
            <a:hlinkClick r:id="" action="ppaction://media"/>
            <a:extLst>
              <a:ext uri="{FF2B5EF4-FFF2-40B4-BE49-F238E27FC236}">
                <a16:creationId xmlns:a16="http://schemas.microsoft.com/office/drawing/2014/main" id="{DFE66652-5DBB-4F4E-A283-6190AA3D4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314450"/>
            <a:ext cx="8520113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B500BB14-9404-4A1B-9E23-22BD6D9103E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CG </a:t>
            </a:r>
            <a:r>
              <a:rPr lang="ko-KR" altLang="en-US">
                <a:ea typeface="굴림" panose="020B0600000101010101" pitchFamily="50" charset="-127"/>
              </a:rPr>
              <a:t>영화 제작 과정</a:t>
            </a:r>
          </a:p>
        </p:txBody>
      </p:sp>
      <p:sp>
        <p:nvSpPr>
          <p:cNvPr id="27651" name="내용 개체 틀 2">
            <a:extLst>
              <a:ext uri="{FF2B5EF4-FFF2-40B4-BE49-F238E27FC236}">
                <a16:creationId xmlns:a16="http://schemas.microsoft.com/office/drawing/2014/main" id="{58BA409D-CBD8-4FD6-B056-5734936592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585369-F784-4A3E-97D5-CFC1B00B3E52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7F012E22-A3BC-4D76-96BB-2126F61FC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6143625"/>
            <a:ext cx="200977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ko-KR" alt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로보트</a:t>
            </a:r>
            <a:r>
              <a:rPr lang="ko-KR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태권 </a:t>
            </a: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V, 2009</a:t>
            </a:r>
          </a:p>
        </p:txBody>
      </p:sp>
      <p:pic>
        <p:nvPicPr>
          <p:cNvPr id="13" name="Comp 1_1_4.wmv">
            <a:hlinkClick r:id="" action="ppaction://media"/>
            <a:extLst>
              <a:ext uri="{FF2B5EF4-FFF2-40B4-BE49-F238E27FC236}">
                <a16:creationId xmlns:a16="http://schemas.microsoft.com/office/drawing/2014/main" id="{CB99FFB2-0A05-47FD-9A1E-470324F76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357313"/>
            <a:ext cx="8382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바닥글 개체 틀 3">
            <a:extLst>
              <a:ext uri="{FF2B5EF4-FFF2-40B4-BE49-F238E27FC236}">
                <a16:creationId xmlns:a16="http://schemas.microsoft.com/office/drawing/2014/main" id="{B06DF7ED-AFA5-44A5-BCAC-6870F256BD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19D90E1-542C-4EDC-9E69-D005928EB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그래픽 프로세스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F6BF9E09-E7D9-4B74-BCFA-542F16314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2070100"/>
            <a:ext cx="1803400" cy="11176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기하 모델링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id="{23649BB3-0A23-4985-B4F1-4540436C8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3822700"/>
            <a:ext cx="1803400" cy="11176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애니메이션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747ABC05-F557-4654-98D2-297D1BA15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3175000"/>
            <a:ext cx="1803400" cy="6604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3128" name="Rectangle 8">
            <a:extLst>
              <a:ext uri="{FF2B5EF4-FFF2-40B4-BE49-F238E27FC236}">
                <a16:creationId xmlns:a16="http://schemas.microsoft.com/office/drawing/2014/main" id="{3D38B648-7D51-42F2-95FB-09DF551F8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2946400"/>
            <a:ext cx="1803400" cy="11176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이미지 저장 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및 표시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3129" name="Rectangle 9">
            <a:extLst>
              <a:ext uri="{FF2B5EF4-FFF2-40B4-BE49-F238E27FC236}">
                <a16:creationId xmlns:a16="http://schemas.microsoft.com/office/drawing/2014/main" id="{8B40B8DB-A42C-42CE-977C-0C133E5F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4699000"/>
            <a:ext cx="2071687" cy="11176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이미지 생성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및 텍스처 적용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28681" name="Line 10">
            <a:extLst>
              <a:ext uri="{FF2B5EF4-FFF2-40B4-BE49-F238E27FC236}">
                <a16:creationId xmlns:a16="http://schemas.microsoft.com/office/drawing/2014/main" id="{BF51CE9E-8B82-4C8C-99A0-841BC58AC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667000"/>
            <a:ext cx="762000" cy="6096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2" name="Line 11">
            <a:extLst>
              <a:ext uri="{FF2B5EF4-FFF2-40B4-BE49-F238E27FC236}">
                <a16:creationId xmlns:a16="http://schemas.microsoft.com/office/drawing/2014/main" id="{D0506648-7549-44D3-848F-0626BD9F4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36576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3" name="Line 12">
            <a:extLst>
              <a:ext uri="{FF2B5EF4-FFF2-40B4-BE49-F238E27FC236}">
                <a16:creationId xmlns:a16="http://schemas.microsoft.com/office/drawing/2014/main" id="{B434615A-58FF-41EC-9CF2-775C39318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505200"/>
            <a:ext cx="914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4" name="Line 13">
            <a:extLst>
              <a:ext uri="{FF2B5EF4-FFF2-40B4-BE49-F238E27FC236}">
                <a16:creationId xmlns:a16="http://schemas.microsoft.com/office/drawing/2014/main" id="{F3309CF1-B097-430F-9090-71B94D4AF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886200"/>
            <a:ext cx="0" cy="762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바닥글 개체 틀 3">
            <a:extLst>
              <a:ext uri="{FF2B5EF4-FFF2-40B4-BE49-F238E27FC236}">
                <a16:creationId xmlns:a16="http://schemas.microsoft.com/office/drawing/2014/main" id="{01E80F97-1FFD-40EE-A2C3-CFB385CA0DF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6FC4FB5C-3A1A-47F4-BCCB-732925740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 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기하 모델링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134149" name="Rectangle 5">
            <a:extLst>
              <a:ext uri="{FF2B5EF4-FFF2-40B4-BE49-F238E27FC236}">
                <a16:creationId xmlns:a16="http://schemas.microsoft.com/office/drawing/2014/main" id="{9EFBB2E4-53FD-45B7-875F-F85D51E8E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2954338"/>
            <a:ext cx="1803400" cy="11017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기하 모델링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4150" name="Rectangle 6">
            <a:extLst>
              <a:ext uri="{FF2B5EF4-FFF2-40B4-BE49-F238E27FC236}">
                <a16:creationId xmlns:a16="http://schemas.microsoft.com/office/drawing/2014/main" id="{42142EB9-EFAC-4E62-A0F5-B1C5D67F9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3179763"/>
            <a:ext cx="1803400" cy="65087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29702" name="Line 7">
            <a:extLst>
              <a:ext uri="{FF2B5EF4-FFF2-40B4-BE49-F238E27FC236}">
                <a16:creationId xmlns:a16="http://schemas.microsoft.com/office/drawing/2014/main" id="{35549BC0-E135-466F-833E-DAA2F66251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503613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4152" name="Rectangle 8">
            <a:extLst>
              <a:ext uri="{FF2B5EF4-FFF2-40B4-BE49-F238E27FC236}">
                <a16:creationId xmlns:a16="http://schemas.microsoft.com/office/drawing/2014/main" id="{8D5F4586-689D-447D-89C1-AC58601C4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1736725"/>
            <a:ext cx="12747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3D </a:t>
            </a: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스캔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34153" name="Rectangle 9">
            <a:extLst>
              <a:ext uri="{FF2B5EF4-FFF2-40B4-BE49-F238E27FC236}">
                <a16:creationId xmlns:a16="http://schemas.microsoft.com/office/drawing/2014/main" id="{11410E11-F983-4291-B33C-2234D5B62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2574925"/>
            <a:ext cx="16922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인터렉티브</a:t>
            </a:r>
            <a:endParaRPr kumimoji="1"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r>
              <a:rPr kumimoji="1" lang="ko-KR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기하 모델링</a:t>
            </a:r>
            <a:endParaRPr kumimoji="1"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34154" name="Rectangle 10">
            <a:extLst>
              <a:ext uri="{FF2B5EF4-FFF2-40B4-BE49-F238E27FC236}">
                <a16:creationId xmlns:a16="http://schemas.microsoft.com/office/drawing/2014/main" id="{755C8EE0-4E00-4EF5-B2B6-E6510AF64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022725"/>
            <a:ext cx="17240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모델링 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라이브러리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34155" name="Rectangle 11">
            <a:extLst>
              <a:ext uri="{FF2B5EF4-FFF2-40B4-BE49-F238E27FC236}">
                <a16:creationId xmlns:a16="http://schemas.microsoft.com/office/drawing/2014/main" id="{D353502F-7A51-4BD5-9F31-BFADA3B1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5013325"/>
            <a:ext cx="1984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Displacement</a:t>
            </a:r>
          </a:p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Mapping</a:t>
            </a:r>
          </a:p>
        </p:txBody>
      </p:sp>
      <p:sp>
        <p:nvSpPr>
          <p:cNvPr id="29707" name="Line 12">
            <a:extLst>
              <a:ext uri="{FF2B5EF4-FFF2-40B4-BE49-F238E27FC236}">
                <a16:creationId xmlns:a16="http://schemas.microsoft.com/office/drawing/2014/main" id="{F944B22D-1888-4B88-860B-93D9592E49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191000"/>
            <a:ext cx="990600" cy="8382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8" name="Line 13">
            <a:extLst>
              <a:ext uri="{FF2B5EF4-FFF2-40B4-BE49-F238E27FC236}">
                <a16:creationId xmlns:a16="http://schemas.microsoft.com/office/drawing/2014/main" id="{6C89D899-753C-4757-BEC0-DA6BC62F26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810000"/>
            <a:ext cx="1219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9" name="Line 14">
            <a:extLst>
              <a:ext uri="{FF2B5EF4-FFF2-40B4-BE49-F238E27FC236}">
                <a16:creationId xmlns:a16="http://schemas.microsoft.com/office/drawing/2014/main" id="{4DA98E59-97A9-49C3-BF8D-C06480C5E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200400"/>
            <a:ext cx="11430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10" name="Line 15">
            <a:extLst>
              <a:ext uri="{FF2B5EF4-FFF2-40B4-BE49-F238E27FC236}">
                <a16:creationId xmlns:a16="http://schemas.microsoft.com/office/drawing/2014/main" id="{519E1D10-A7E9-4CF0-BF18-2B2DF8FFD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2860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바닥글 개체 틀 3">
            <a:extLst>
              <a:ext uri="{FF2B5EF4-FFF2-40B4-BE49-F238E27FC236}">
                <a16:creationId xmlns:a16="http://schemas.microsoft.com/office/drawing/2014/main" id="{D27872AD-51AB-43EC-867E-28EDF70551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0BE9E93-A6A1-4A09-9EA5-35F48D0C5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 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기하 모델링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grpSp>
        <p:nvGrpSpPr>
          <p:cNvPr id="30724" name="Group 24">
            <a:extLst>
              <a:ext uri="{FF2B5EF4-FFF2-40B4-BE49-F238E27FC236}">
                <a16:creationId xmlns:a16="http://schemas.microsoft.com/office/drawing/2014/main" id="{B5624138-1EE5-4869-9EBC-6B5CCD8AE2D0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716338"/>
            <a:ext cx="7343775" cy="2616200"/>
            <a:chOff x="564" y="2599"/>
            <a:chExt cx="4176" cy="1421"/>
          </a:xfrm>
        </p:grpSpPr>
        <p:pic>
          <p:nvPicPr>
            <p:cNvPr id="30727" name="Picture 23">
              <a:extLst>
                <a:ext uri="{FF2B5EF4-FFF2-40B4-BE49-F238E27FC236}">
                  <a16:creationId xmlns:a16="http://schemas.microsoft.com/office/drawing/2014/main" id="{B568072E-ABC6-4BBB-8801-CFDE20B98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" y="2614"/>
              <a:ext cx="1375" cy="1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8" name="Picture 18">
              <a:extLst>
                <a:ext uri="{FF2B5EF4-FFF2-40B4-BE49-F238E27FC236}">
                  <a16:creationId xmlns:a16="http://schemas.microsoft.com/office/drawing/2014/main" id="{8A57A89D-C051-4035-9D55-8D3D417C9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91" y="2599"/>
              <a:ext cx="2949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25" name="Picture 13">
            <a:extLst>
              <a:ext uri="{FF2B5EF4-FFF2-40B4-BE49-F238E27FC236}">
                <a16:creationId xmlns:a16="http://schemas.microsoft.com/office/drawing/2014/main" id="{78FF0BD1-BE74-4A73-A8DE-FA8FC376834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28750"/>
            <a:ext cx="30670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4">
            <a:extLst>
              <a:ext uri="{FF2B5EF4-FFF2-40B4-BE49-F238E27FC236}">
                <a16:creationId xmlns:a16="http://schemas.microsoft.com/office/drawing/2014/main" id="{8260C3D1-18A0-49BB-9E04-66082A42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428750"/>
            <a:ext cx="2498725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F8C0992-FE1E-4803-B9C5-2C020A1C1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 </a:t>
            </a:r>
            <a:r>
              <a:rPr lang="en-US" altLang="ko-KR" sz="2800">
                <a:ea typeface="굴림" panose="020B0600000101010101" pitchFamily="50" charset="-127"/>
              </a:rPr>
              <a:t>: 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모델링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4AC3532-E1DA-4303-8142-9C37F8B4DF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형상 서술 및 디자인</a:t>
            </a:r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BBCB73B7-AA30-41F9-B611-7C8ECBF6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989138"/>
            <a:ext cx="7572375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바닥글 개체 틀 3">
            <a:extLst>
              <a:ext uri="{FF2B5EF4-FFF2-40B4-BE49-F238E27FC236}">
                <a16:creationId xmlns:a16="http://schemas.microsoft.com/office/drawing/2014/main" id="{DA05234E-7179-4411-9E5F-D66FBCB38BD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62BE677-2EA1-49E6-850D-13A53A570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>
                <a:latin typeface="+mn-ea"/>
                <a:ea typeface="+mn-ea"/>
              </a:rPr>
              <a:t>목차</a:t>
            </a:r>
            <a:endParaRPr lang="en-US" altLang="ko-KR" b="1">
              <a:latin typeface="+mn-ea"/>
              <a:ea typeface="+mn-ea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6FD99BBF-BFC9-40C8-B547-7BFE94EAF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그래픽스 프로그래밍의 중요성</a:t>
            </a:r>
            <a:endParaRPr lang="en-US" altLang="ko-KR" dirty="0">
              <a:latin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시연 비디오</a:t>
            </a:r>
            <a:endParaRPr lang="en-US" altLang="ko-KR" dirty="0">
              <a:latin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컴퓨터 그래픽스란</a:t>
            </a:r>
            <a:r>
              <a:rPr lang="en-US" altLang="ko-KR" dirty="0">
                <a:latin typeface="+mn-ea"/>
              </a:rPr>
              <a:t>?</a:t>
            </a: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그래픽스 프로세스</a:t>
            </a:r>
            <a:endParaRPr lang="en-US" altLang="ko-KR" dirty="0">
              <a:latin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기술 시연</a:t>
            </a:r>
            <a:endParaRPr lang="en-US" altLang="ko-KR" dirty="0">
              <a:latin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적용 분야</a:t>
            </a:r>
            <a:endParaRPr lang="en-US" altLang="ko-KR" dirty="0">
              <a:latin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벡터 및 행렬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바닥글 개체 틀 3">
            <a:extLst>
              <a:ext uri="{FF2B5EF4-FFF2-40B4-BE49-F238E27FC236}">
                <a16:creationId xmlns:a16="http://schemas.microsoft.com/office/drawing/2014/main" id="{A162F881-6310-4D79-A8B1-C68B0A71A1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BF1543B-1A41-4A98-BC1A-F456A5AB2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기하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3D </a:t>
            </a:r>
            <a:r>
              <a:rPr lang="ko-KR" altLang="en-US" sz="2800">
                <a:ea typeface="굴림" panose="020B0600000101010101" pitchFamily="50" charset="-127"/>
              </a:rPr>
              <a:t>애니메이션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10EAAEA7-09A2-4E61-B71F-B3BA1403F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95600"/>
            <a:ext cx="1803400" cy="1236663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애니메이션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64C8E4AC-944E-4BDB-9C7B-9B8C9690F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700" y="3179763"/>
            <a:ext cx="1803400" cy="65087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32774" name="Line 6">
            <a:extLst>
              <a:ext uri="{FF2B5EF4-FFF2-40B4-BE49-F238E27FC236}">
                <a16:creationId xmlns:a16="http://schemas.microsoft.com/office/drawing/2014/main" id="{C42BDEDE-E787-4C5C-A620-6D0F73C0D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503613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1319" name="Rectangle 7">
            <a:extLst>
              <a:ext uri="{FF2B5EF4-FFF2-40B4-BE49-F238E27FC236}">
                <a16:creationId xmlns:a16="http://schemas.microsoft.com/office/drawing/2014/main" id="{D45D64B1-8A43-4B07-9121-8F4493D0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1812925"/>
            <a:ext cx="1820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모션 디자인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41320" name="Rectangle 8">
            <a:extLst>
              <a:ext uri="{FF2B5EF4-FFF2-40B4-BE49-F238E27FC236}">
                <a16:creationId xmlns:a16="http://schemas.microsoft.com/office/drawing/2014/main" id="{A31ACF15-0A0C-4440-BBE4-9F65623F3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565400"/>
            <a:ext cx="19129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물리 기반 시뮬레이션</a:t>
            </a:r>
          </a:p>
        </p:txBody>
      </p:sp>
      <p:sp>
        <p:nvSpPr>
          <p:cNvPr id="141321" name="Rectangle 9">
            <a:extLst>
              <a:ext uri="{FF2B5EF4-FFF2-40B4-BE49-F238E27FC236}">
                <a16:creationId xmlns:a16="http://schemas.microsoft.com/office/drawing/2014/main" id="{C3B5CC26-C41C-4797-93EC-3BB7D899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4022725"/>
            <a:ext cx="15128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모션 </a:t>
            </a:r>
            <a:r>
              <a:rPr kumimoji="1"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캡처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</a:b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(Motion</a:t>
            </a:r>
          </a:p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Capture)</a:t>
            </a:r>
          </a:p>
        </p:txBody>
      </p:sp>
      <p:sp>
        <p:nvSpPr>
          <p:cNvPr id="141322" name="Rectangle 10">
            <a:extLst>
              <a:ext uri="{FF2B5EF4-FFF2-40B4-BE49-F238E27FC236}">
                <a16:creationId xmlns:a16="http://schemas.microsoft.com/office/drawing/2014/main" id="{4B210523-525D-468C-A67D-D649E7EF8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5013325"/>
            <a:ext cx="1514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동적 변형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275032FD-1957-4662-9C61-479E234C1A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191000"/>
            <a:ext cx="990600" cy="8382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2D974915-36BC-4754-8267-325E964C17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810000"/>
            <a:ext cx="1219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781" name="Line 13">
            <a:extLst>
              <a:ext uri="{FF2B5EF4-FFF2-40B4-BE49-F238E27FC236}">
                <a16:creationId xmlns:a16="http://schemas.microsoft.com/office/drawing/2014/main" id="{4A2A6F87-51F2-4CF9-950C-142621A39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200400"/>
            <a:ext cx="11430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782" name="Line 14">
            <a:extLst>
              <a:ext uri="{FF2B5EF4-FFF2-40B4-BE49-F238E27FC236}">
                <a16:creationId xmlns:a16="http://schemas.microsoft.com/office/drawing/2014/main" id="{C96681E0-591F-4E8A-B6D3-C3FCBE653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2860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바닥글 개체 틀 3">
            <a:extLst>
              <a:ext uri="{FF2B5EF4-FFF2-40B4-BE49-F238E27FC236}">
                <a16:creationId xmlns:a16="http://schemas.microsoft.com/office/drawing/2014/main" id="{AC984532-CCBB-4410-B849-E6450BB3F5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CE31A468-917E-40A6-B16B-B0EE7F080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 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애니메이션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704F2C52-234B-4667-ACCD-2E0099392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모션 표현 및 제어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BD9063AF-2F45-4FEE-8931-E346F2639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275" y="4330700"/>
            <a:ext cx="1509713" cy="34607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&lt;Motion Blur&gt;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4D656373-2A5F-4E46-A15C-5386CE15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5946775"/>
            <a:ext cx="1860550" cy="34607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&lt;Motion Capture&gt;</a:t>
            </a:r>
          </a:p>
        </p:txBody>
      </p:sp>
      <p:pic>
        <p:nvPicPr>
          <p:cNvPr id="33799" name="Picture 10">
            <a:extLst>
              <a:ext uri="{FF2B5EF4-FFF2-40B4-BE49-F238E27FC236}">
                <a16:creationId xmlns:a16="http://schemas.microsoft.com/office/drawing/2014/main" id="{46A21611-5288-462A-8CC9-65E4FC13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497887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바닥글 개체 틀 3">
            <a:extLst>
              <a:ext uri="{FF2B5EF4-FFF2-40B4-BE49-F238E27FC236}">
                <a16:creationId xmlns:a16="http://schemas.microsoft.com/office/drawing/2014/main" id="{4CCF6366-D172-432A-B496-5D24B9C8AD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468B916-721D-4F35-82E7-2CDA252E2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 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en-US" altLang="ko-KR" sz="2800">
                <a:ea typeface="굴림" panose="020B0600000101010101" pitchFamily="50" charset="-127"/>
              </a:rPr>
              <a:t>3D </a:t>
            </a:r>
            <a:r>
              <a:rPr lang="ko-KR" altLang="en-US" sz="2800">
                <a:ea typeface="굴림" panose="020B0600000101010101" pitchFamily="50" charset="-127"/>
              </a:rPr>
              <a:t>애니메이션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pic>
        <p:nvPicPr>
          <p:cNvPr id="7" name="horse.wmv">
            <a:hlinkClick r:id="" action="ppaction://media"/>
            <a:extLst>
              <a:ext uri="{FF2B5EF4-FFF2-40B4-BE49-F238E27FC236}">
                <a16:creationId xmlns:a16="http://schemas.microsoft.com/office/drawing/2014/main" id="{321F8B1E-A492-4553-A496-2E1F5F015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214438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6">
            <a:extLst>
              <a:ext uri="{FF2B5EF4-FFF2-40B4-BE49-F238E27FC236}">
                <a16:creationId xmlns:a16="http://schemas.microsoft.com/office/drawing/2014/main" id="{4716416E-594B-45BD-BD2D-7D6B39165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63" y="6019800"/>
            <a:ext cx="4935537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Embeded Deformation for Shape Manipulation,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바닥글 개체 틀 3">
            <a:extLst>
              <a:ext uri="{FF2B5EF4-FFF2-40B4-BE49-F238E27FC236}">
                <a16:creationId xmlns:a16="http://schemas.microsoft.com/office/drawing/2014/main" id="{5763E113-5B86-47B3-A8E2-C52F456DF79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5843" name="AutoShape 18">
            <a:extLst>
              <a:ext uri="{FF2B5EF4-FFF2-40B4-BE49-F238E27FC236}">
                <a16:creationId xmlns:a16="http://schemas.microsoft.com/office/drawing/2014/main" id="{E592D638-F120-4D8A-9BA2-72D6D31C9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084763"/>
            <a:ext cx="7920037" cy="504825"/>
          </a:xfrm>
          <a:prstGeom prst="rightArrow">
            <a:avLst>
              <a:gd name="adj1" fmla="val 50000"/>
              <a:gd name="adj2" fmla="val 392217"/>
            </a:avLst>
          </a:prstGeom>
          <a:gradFill rotWithShape="1">
            <a:gsLst>
              <a:gs pos="0">
                <a:srgbClr val="00FF00"/>
              </a:gs>
              <a:gs pos="100000">
                <a:srgbClr val="DCFFDC"/>
              </a:gs>
            </a:gsLst>
            <a:lin ang="0" scaled="1"/>
          </a:gra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CD99BBD4-E965-4803-9581-01E55CA60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이미지 처리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E7592810-CB3D-4831-9F7C-67CA5982F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artistic image </a:t>
            </a:r>
            <a:r>
              <a:rPr lang="ko-KR" altLang="en-US">
                <a:ea typeface="굴림" panose="020B0600000101010101" pitchFamily="50" charset="-127"/>
              </a:rPr>
              <a:t>생성</a:t>
            </a:r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35846" name="Picture 4" descr="swirl">
            <a:extLst>
              <a:ext uri="{FF2B5EF4-FFF2-40B4-BE49-F238E27FC236}">
                <a16:creationId xmlns:a16="http://schemas.microsoft.com/office/drawing/2014/main" id="{FF79A689-1318-4D04-8230-61BCBE06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5" descr="detedge">
            <a:extLst>
              <a:ext uri="{FF2B5EF4-FFF2-40B4-BE49-F238E27FC236}">
                <a16:creationId xmlns:a16="http://schemas.microsoft.com/office/drawing/2014/main" id="{4F8E684A-4BDD-49AE-ABF9-5885B321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13" y="2060575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6" descr="test">
            <a:extLst>
              <a:ext uri="{FF2B5EF4-FFF2-40B4-BE49-F238E27FC236}">
                <a16:creationId xmlns:a16="http://schemas.microsoft.com/office/drawing/2014/main" id="{2900AEEB-964A-4DF8-B2A6-BD15E0D5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060575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7" descr="bbmorph0">
            <a:hlinkClick r:id="rId5" action="ppaction://hlinkfile"/>
            <a:extLst>
              <a:ext uri="{FF2B5EF4-FFF2-40B4-BE49-F238E27FC236}">
                <a16:creationId xmlns:a16="http://schemas.microsoft.com/office/drawing/2014/main" id="{F0DEE45D-37D6-461E-94A9-833704F0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37063"/>
            <a:ext cx="16557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8" descr="bbmorph2">
            <a:extLst>
              <a:ext uri="{FF2B5EF4-FFF2-40B4-BE49-F238E27FC236}">
                <a16:creationId xmlns:a16="http://schemas.microsoft.com/office/drawing/2014/main" id="{E7846C26-BEA8-4BA8-AF9B-66221D80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437063"/>
            <a:ext cx="16557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9" descr="bbmorph4">
            <a:extLst>
              <a:ext uri="{FF2B5EF4-FFF2-40B4-BE49-F238E27FC236}">
                <a16:creationId xmlns:a16="http://schemas.microsoft.com/office/drawing/2014/main" id="{459534E4-3F08-48AA-99E9-EB0598A0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437063"/>
            <a:ext cx="16557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10" descr="bbmorph6">
            <a:extLst>
              <a:ext uri="{FF2B5EF4-FFF2-40B4-BE49-F238E27FC236}">
                <a16:creationId xmlns:a16="http://schemas.microsoft.com/office/drawing/2014/main" id="{3BC0ACFD-E6D1-4B19-9175-AD4A6861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437063"/>
            <a:ext cx="16557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3" name="Picture 11" descr="composite">
            <a:extLst>
              <a:ext uri="{FF2B5EF4-FFF2-40B4-BE49-F238E27FC236}">
                <a16:creationId xmlns:a16="http://schemas.microsoft.com/office/drawing/2014/main" id="{ABFB9F7A-63DD-46A6-94B8-A0332907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060575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63" name="Text Box 15">
            <a:extLst>
              <a:ext uri="{FF2B5EF4-FFF2-40B4-BE49-F238E27FC236}">
                <a16:creationId xmlns:a16="http://schemas.microsoft.com/office/drawing/2014/main" id="{A4A1DEA1-710E-4761-A58F-669976AF0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3746500"/>
            <a:ext cx="2201863" cy="34607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&lt;Image Modification&gt;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5C6C262F-054C-425E-AABA-26737D323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3789363"/>
            <a:ext cx="1843087" cy="34607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&lt;Image Filtering&gt;</a:t>
            </a:r>
          </a:p>
        </p:txBody>
      </p:sp>
      <p:sp>
        <p:nvSpPr>
          <p:cNvPr id="104465" name="Text Box 17">
            <a:extLst>
              <a:ext uri="{FF2B5EF4-FFF2-40B4-BE49-F238E27FC236}">
                <a16:creationId xmlns:a16="http://schemas.microsoft.com/office/drawing/2014/main" id="{455A75CA-86D2-485C-8664-4E527A2D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6165850"/>
            <a:ext cx="1327150" cy="34607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&lt;Morphing&gt;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바닥글 개체 틀 3">
            <a:extLst>
              <a:ext uri="{FF2B5EF4-FFF2-40B4-BE49-F238E27FC236}">
                <a16:creationId xmlns:a16="http://schemas.microsoft.com/office/drawing/2014/main" id="{9DF91E6E-5A64-4600-9C0F-4F96101584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E9ACF38D-5239-4294-B31E-BFD687ECC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텍스처</a:t>
            </a:r>
            <a:r>
              <a:rPr lang="en-US" altLang="ko-KR" sz="2800">
                <a:ea typeface="굴림" panose="020B0600000101010101" pitchFamily="50" charset="-127"/>
              </a:rPr>
              <a:t>(Texture)</a:t>
            </a:r>
          </a:p>
        </p:txBody>
      </p:sp>
      <p:sp>
        <p:nvSpPr>
          <p:cNvPr id="136197" name="Rectangle 5">
            <a:extLst>
              <a:ext uri="{FF2B5EF4-FFF2-40B4-BE49-F238E27FC236}">
                <a16:creationId xmlns:a16="http://schemas.microsoft.com/office/drawing/2014/main" id="{99ABF030-863A-4947-9E47-9F3B26C4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725" y="2970213"/>
            <a:ext cx="1803400" cy="11017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텍스처 정보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36198" name="Rectangle 6">
            <a:extLst>
              <a:ext uri="{FF2B5EF4-FFF2-40B4-BE49-F238E27FC236}">
                <a16:creationId xmlns:a16="http://schemas.microsoft.com/office/drawing/2014/main" id="{4B1E2B9C-F714-41D6-9AAC-B37AA8D20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5" y="3195638"/>
            <a:ext cx="1803400" cy="65087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36870" name="Line 7">
            <a:extLst>
              <a:ext uri="{FF2B5EF4-FFF2-40B4-BE49-F238E27FC236}">
                <a16:creationId xmlns:a16="http://schemas.microsoft.com/office/drawing/2014/main" id="{0CD99FC3-3ADB-47D5-ACB1-A10B5CD943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4025" y="3519488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6200" name="Rectangle 8">
            <a:extLst>
              <a:ext uri="{FF2B5EF4-FFF2-40B4-BE49-F238E27FC236}">
                <a16:creationId xmlns:a16="http://schemas.microsoft.com/office/drawing/2014/main" id="{97F14F9D-83CD-4A89-856E-9C4D90784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1700213"/>
            <a:ext cx="21288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스캔한</a:t>
            </a: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 이미지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36201" name="Rectangle 9">
            <a:extLst>
              <a:ext uri="{FF2B5EF4-FFF2-40B4-BE49-F238E27FC236}">
                <a16:creationId xmlns:a16="http://schemas.microsoft.com/office/drawing/2014/main" id="{A095DAB5-0625-46C4-95B9-9DF0713D0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76800"/>
            <a:ext cx="25336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직접 그린 이미지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</a:b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(</a:t>
            </a: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예</a:t>
            </a: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. Photoshop)</a:t>
            </a:r>
          </a:p>
        </p:txBody>
      </p:sp>
      <p:sp>
        <p:nvSpPr>
          <p:cNvPr id="36873" name="Line 10">
            <a:extLst>
              <a:ext uri="{FF2B5EF4-FFF2-40B4-BE49-F238E27FC236}">
                <a16:creationId xmlns:a16="http://schemas.microsoft.com/office/drawing/2014/main" id="{04FC3F10-E81B-4881-9692-97DA536B3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025" y="3978275"/>
            <a:ext cx="9906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74" name="Line 11">
            <a:extLst>
              <a:ext uri="{FF2B5EF4-FFF2-40B4-BE49-F238E27FC236}">
                <a16:creationId xmlns:a16="http://schemas.microsoft.com/office/drawing/2014/main" id="{F7ECFBAF-F9E5-4901-A6D6-7AF40815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521075"/>
            <a:ext cx="12192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75" name="Line 12">
            <a:extLst>
              <a:ext uri="{FF2B5EF4-FFF2-40B4-BE49-F238E27FC236}">
                <a16:creationId xmlns:a16="http://schemas.microsoft.com/office/drawing/2014/main" id="{88158A8B-E7B7-495F-860A-E4B93BC4C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2301875"/>
            <a:ext cx="9906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6205" name="Rectangle 13">
            <a:extLst>
              <a:ext uri="{FF2B5EF4-FFF2-40B4-BE49-F238E27FC236}">
                <a16:creationId xmlns:a16="http://schemas.microsoft.com/office/drawing/2014/main" id="{281DD84F-FB40-43E3-ACF3-CEB27C0CE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111500"/>
            <a:ext cx="16557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캡처한</a:t>
            </a: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 이미지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바닥글 개체 틀 3">
            <a:extLst>
              <a:ext uri="{FF2B5EF4-FFF2-40B4-BE49-F238E27FC236}">
                <a16:creationId xmlns:a16="http://schemas.microsoft.com/office/drawing/2014/main" id="{62AB53D8-96BD-4541-AD4F-8737BBFC80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FFC93A0-3FE2-41FE-856A-7B714D2E5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텍스처</a:t>
            </a:r>
            <a:r>
              <a:rPr lang="en-US" altLang="ko-KR" sz="2800">
                <a:ea typeface="굴림" panose="020B0600000101010101" pitchFamily="50" charset="-127"/>
              </a:rPr>
              <a:t>(Texture)</a:t>
            </a:r>
          </a:p>
        </p:txBody>
      </p:sp>
      <p:pic>
        <p:nvPicPr>
          <p:cNvPr id="37892" name="Picture 13" descr="texturing">
            <a:extLst>
              <a:ext uri="{FF2B5EF4-FFF2-40B4-BE49-F238E27FC236}">
                <a16:creationId xmlns:a16="http://schemas.microsoft.com/office/drawing/2014/main" id="{3CD83B8A-DBA2-4372-8DCC-EBBC4693A2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244600"/>
            <a:ext cx="6551612" cy="5253038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바닥글 개체 틀 3">
            <a:extLst>
              <a:ext uri="{FF2B5EF4-FFF2-40B4-BE49-F238E27FC236}">
                <a16:creationId xmlns:a16="http://schemas.microsoft.com/office/drawing/2014/main" id="{A7281B4B-D461-4D1B-9053-DD071189607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96B3835-FFBF-4E6D-A309-968343599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렌더링</a:t>
            </a:r>
            <a:r>
              <a:rPr lang="en-US" altLang="ko-KR" sz="2800">
                <a:ea typeface="굴림" panose="020B0600000101010101" pitchFamily="50" charset="-127"/>
              </a:rPr>
              <a:t>(Rendering)</a:t>
            </a:r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5C5ADF79-B733-452E-A294-6F5AB9869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733800"/>
            <a:ext cx="838200" cy="1588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365" name="Rectangle 5">
            <a:extLst>
              <a:ext uri="{FF2B5EF4-FFF2-40B4-BE49-F238E27FC236}">
                <a16:creationId xmlns:a16="http://schemas.microsoft.com/office/drawing/2014/main" id="{B51CCBA5-4FD8-4843-BCCA-A52B30D0B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00" y="5089525"/>
            <a:ext cx="1822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텍스처 정보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43366" name="Rectangle 6">
            <a:extLst>
              <a:ext uri="{FF2B5EF4-FFF2-40B4-BE49-F238E27FC236}">
                <a16:creationId xmlns:a16="http://schemas.microsoft.com/office/drawing/2014/main" id="{02374871-36B3-465B-B6DB-5C8D3173E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770438"/>
            <a:ext cx="18288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애니메이션 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143367" name="Rectangle 7">
            <a:extLst>
              <a:ext uri="{FF2B5EF4-FFF2-40B4-BE49-F238E27FC236}">
                <a16:creationId xmlns:a16="http://schemas.microsoft.com/office/drawing/2014/main" id="{EC5183A7-4185-4582-BA7B-0A0CCC0A3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446213"/>
            <a:ext cx="15128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3D</a:t>
            </a:r>
          </a:p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기하 모델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38920" name="Line 8">
            <a:extLst>
              <a:ext uri="{FF2B5EF4-FFF2-40B4-BE49-F238E27FC236}">
                <a16:creationId xmlns:a16="http://schemas.microsoft.com/office/drawing/2014/main" id="{5BD55CA4-EF49-4F7D-920D-97DD7A09A8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40386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369" name="Rectangle 9">
            <a:extLst>
              <a:ext uri="{FF2B5EF4-FFF2-40B4-BE49-F238E27FC236}">
                <a16:creationId xmlns:a16="http://schemas.microsoft.com/office/drawing/2014/main" id="{CEF37240-33C1-4FDE-BD32-6E77C83F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322513"/>
            <a:ext cx="5232400" cy="236696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38922" name="Line 10">
            <a:extLst>
              <a:ext uri="{FF2B5EF4-FFF2-40B4-BE49-F238E27FC236}">
                <a16:creationId xmlns:a16="http://schemas.microsoft.com/office/drawing/2014/main" id="{D9B1EB18-126E-452B-85D9-FB438CBC7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590800"/>
            <a:ext cx="762000" cy="6096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371" name="Rectangle 11">
            <a:extLst>
              <a:ext uri="{FF2B5EF4-FFF2-40B4-BE49-F238E27FC236}">
                <a16:creationId xmlns:a16="http://schemas.microsoft.com/office/drawing/2014/main" id="{DB2BEE6F-203D-4107-B59D-DA9194078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0" y="3030538"/>
            <a:ext cx="2184400" cy="1452562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변환</a:t>
            </a:r>
            <a:r>
              <a:rPr kumimoji="1" lang="en-US" altLang="ko-KR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,</a:t>
            </a:r>
          </a:p>
          <a:p>
            <a:pPr algn="ctr">
              <a:defRPr/>
            </a:pPr>
            <a:r>
              <a:rPr kumimoji="1" lang="ko-KR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자르기</a:t>
            </a:r>
            <a:r>
              <a:rPr kumimoji="1" lang="en-US" altLang="ko-KR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,</a:t>
            </a:r>
          </a:p>
          <a:p>
            <a:pPr algn="ctr">
              <a:defRPr/>
            </a:pPr>
            <a:r>
              <a:rPr kumimoji="1" lang="ko-KR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원근감</a:t>
            </a:r>
            <a:endParaRPr kumimoji="1" lang="en-US" altLang="ko-KR" sz="24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38924" name="Line 12">
            <a:extLst>
              <a:ext uri="{FF2B5EF4-FFF2-40B4-BE49-F238E27FC236}">
                <a16:creationId xmlns:a16="http://schemas.microsoft.com/office/drawing/2014/main" id="{1DE6A0D0-581B-4C80-A17B-EBB641B5FC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733800"/>
            <a:ext cx="6096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373" name="Rectangle 13">
            <a:extLst>
              <a:ext uri="{FF2B5EF4-FFF2-40B4-BE49-F238E27FC236}">
                <a16:creationId xmlns:a16="http://schemas.microsoft.com/office/drawing/2014/main" id="{64BDD1B8-0E7F-46E6-AF71-5DFB90550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3179763"/>
            <a:ext cx="1803400" cy="99853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이미지 생성</a:t>
            </a:r>
            <a:endParaRPr kumimoji="1" lang="en-US" altLang="ko-KR" sz="24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143374" name="Rectangle 14">
            <a:extLst>
              <a:ext uri="{FF2B5EF4-FFF2-40B4-BE49-F238E27FC236}">
                <a16:creationId xmlns:a16="http://schemas.microsoft.com/office/drawing/2014/main" id="{C314B033-9674-4776-B6C3-F470E4367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3317875"/>
            <a:ext cx="16906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이미지 저장 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돋움" pitchFamily="50" charset="-127"/>
              </a:rPr>
              <a:t>또는 표시</a:t>
            </a:r>
            <a:endParaRPr kumimoji="1" lang="en-US" altLang="ko-KR" sz="2400" dirty="0">
              <a:effectLst>
                <a:outerShdw blurRad="38100" dist="38100" dir="2700000" algn="tl">
                  <a:srgbClr val="C0C0C0"/>
                </a:outerShdw>
              </a:effectLst>
              <a:ea typeface="돋움" pitchFamily="50" charset="-127"/>
            </a:endParaRPr>
          </a:p>
        </p:txBody>
      </p:sp>
      <p:sp>
        <p:nvSpPr>
          <p:cNvPr id="38927" name="Line 15">
            <a:extLst>
              <a:ext uri="{FF2B5EF4-FFF2-40B4-BE49-F238E27FC236}">
                <a16:creationId xmlns:a16="http://schemas.microsoft.com/office/drawing/2014/main" id="{B88E7005-021B-46F7-9F08-AD0AD7C40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4267200"/>
            <a:ext cx="0" cy="74612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바닥글 개체 틀 3">
            <a:extLst>
              <a:ext uri="{FF2B5EF4-FFF2-40B4-BE49-F238E27FC236}">
                <a16:creationId xmlns:a16="http://schemas.microsoft.com/office/drawing/2014/main" id="{1C894322-4E8F-41E0-9623-068B238D78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2FC942B-5FEA-4435-A33F-0EBE4CC2E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렌더링</a:t>
            </a:r>
            <a:r>
              <a:rPr lang="en-US" altLang="ko-KR" sz="2800">
                <a:ea typeface="굴림" panose="020B0600000101010101" pitchFamily="50" charset="-127"/>
              </a:rPr>
              <a:t>(Rendering)</a:t>
            </a:r>
          </a:p>
        </p:txBody>
      </p:sp>
      <p:pic>
        <p:nvPicPr>
          <p:cNvPr id="39940" name="Picture 17" descr="rendering">
            <a:extLst>
              <a:ext uri="{FF2B5EF4-FFF2-40B4-BE49-F238E27FC236}">
                <a16:creationId xmlns:a16="http://schemas.microsoft.com/office/drawing/2014/main" id="{C3CD2B30-D8BF-4045-910E-A8091B6CC1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241425"/>
            <a:ext cx="6478588" cy="5194300"/>
          </a:xfr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바닥글 개체 틀 3">
            <a:extLst>
              <a:ext uri="{FF2B5EF4-FFF2-40B4-BE49-F238E27FC236}">
                <a16:creationId xmlns:a16="http://schemas.microsoft.com/office/drawing/2014/main" id="{BDA6216F-511D-482D-99E3-DC175DFA678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0A45BD1B-92A9-4D3A-B021-092A73729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렌더링</a:t>
            </a:r>
            <a:r>
              <a:rPr lang="en-US" altLang="ko-KR" sz="2800">
                <a:ea typeface="굴림" panose="020B0600000101010101" pitchFamily="50" charset="-127"/>
              </a:rPr>
              <a:t>(Rendering)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465A25FC-7B34-4489-A8DD-9C87F3347C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조명이 닿았을 때 효과를 이미지로 생성</a:t>
            </a:r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F2976A31-A220-4DB2-88D2-AFDC4F4A0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993900"/>
            <a:ext cx="7464425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바닥글 개체 틀 3">
            <a:extLst>
              <a:ext uri="{FF2B5EF4-FFF2-40B4-BE49-F238E27FC236}">
                <a16:creationId xmlns:a16="http://schemas.microsoft.com/office/drawing/2014/main" id="{AEF44CFE-7311-4EB8-BB86-B82E968E001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FD0CC84-0090-44D6-93FA-C9002F3568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800">
                <a:ea typeface="굴림" panose="020B0600000101010101" pitchFamily="50" charset="-127"/>
              </a:rPr>
              <a:t>그래픽 프로세스</a:t>
            </a:r>
            <a:r>
              <a:rPr lang="en-US" altLang="ko-KR" sz="2800">
                <a:ea typeface="굴림" panose="020B0600000101010101" pitchFamily="50" charset="-127"/>
              </a:rPr>
              <a:t>:</a:t>
            </a:r>
            <a:br>
              <a:rPr lang="en-US" altLang="ko-KR" sz="2800">
                <a:ea typeface="굴림" panose="020B0600000101010101" pitchFamily="50" charset="-127"/>
              </a:rPr>
            </a:br>
            <a:r>
              <a:rPr lang="ko-KR" altLang="en-US" sz="2800">
                <a:ea typeface="굴림" panose="020B0600000101010101" pitchFamily="50" charset="-127"/>
              </a:rPr>
              <a:t>이미지 저장 및 표시</a:t>
            </a:r>
            <a:endParaRPr lang="en-US" altLang="ko-KR" sz="2800">
              <a:ea typeface="굴림" panose="020B0600000101010101" pitchFamily="50" charset="-127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DB8AACCC-5A10-47D6-A723-AB6D5FAD4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39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1989" name="Line 5">
            <a:extLst>
              <a:ext uri="{FF2B5EF4-FFF2-40B4-BE49-F238E27FC236}">
                <a16:creationId xmlns:a16="http://schemas.microsoft.com/office/drawing/2014/main" id="{A247E7E6-F1E4-47F1-9020-5A54AF0B9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5175" y="2211388"/>
            <a:ext cx="0" cy="838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8246" name="Rectangle 6">
            <a:extLst>
              <a:ext uri="{FF2B5EF4-FFF2-40B4-BE49-F238E27FC236}">
                <a16:creationId xmlns:a16="http://schemas.microsoft.com/office/drawing/2014/main" id="{84058851-F3CE-4807-B116-5AA1C11D4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675" y="2198688"/>
            <a:ext cx="1803400" cy="11017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하드웨어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  <a:p>
            <a:pPr algn="ctr">
              <a:defRPr/>
            </a:pPr>
            <a: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Framebuffer</a:t>
            </a:r>
          </a:p>
        </p:txBody>
      </p:sp>
      <p:sp>
        <p:nvSpPr>
          <p:cNvPr id="138247" name="Rectangle 7">
            <a:extLst>
              <a:ext uri="{FF2B5EF4-FFF2-40B4-BE49-F238E27FC236}">
                <a16:creationId xmlns:a16="http://schemas.microsoft.com/office/drawing/2014/main" id="{94E4191C-C9D9-459A-81F3-37F7F152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3322638"/>
            <a:ext cx="1803400" cy="65087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렌더링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41992" name="Line 8">
            <a:extLst>
              <a:ext uri="{FF2B5EF4-FFF2-40B4-BE49-F238E27FC236}">
                <a16:creationId xmlns:a16="http://schemas.microsoft.com/office/drawing/2014/main" id="{F03612BB-6D59-4E52-94BF-5C339B6230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2733675"/>
            <a:ext cx="1095375" cy="54927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3" name="Line 9">
            <a:extLst>
              <a:ext uri="{FF2B5EF4-FFF2-40B4-BE49-F238E27FC236}">
                <a16:creationId xmlns:a16="http://schemas.microsoft.com/office/drawing/2014/main" id="{8F353FAA-E978-45D5-B168-5675BA1BD6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636838"/>
            <a:ext cx="855663" cy="36512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8250" name="Rectangle 10">
            <a:extLst>
              <a:ext uri="{FF2B5EF4-FFF2-40B4-BE49-F238E27FC236}">
                <a16:creationId xmlns:a16="http://schemas.microsoft.com/office/drawing/2014/main" id="{3E0D1C31-5E80-4A49-97F5-6E8DA7B27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675" y="4027488"/>
            <a:ext cx="1803400" cy="110172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디스크 파일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41995" name="Line 11">
            <a:extLst>
              <a:ext uri="{FF2B5EF4-FFF2-40B4-BE49-F238E27FC236}">
                <a16:creationId xmlns:a16="http://schemas.microsoft.com/office/drawing/2014/main" id="{A5D9CEED-F2AC-436B-9877-92EB5735E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8775" y="4029075"/>
            <a:ext cx="1219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6" name="Line 12">
            <a:extLst>
              <a:ext uri="{FF2B5EF4-FFF2-40B4-BE49-F238E27FC236}">
                <a16:creationId xmlns:a16="http://schemas.microsoft.com/office/drawing/2014/main" id="{4E07FE14-E245-4E05-BABB-96993B7EAF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4029075"/>
            <a:ext cx="1400175" cy="39687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8253" name="Rectangle 13">
            <a:extLst>
              <a:ext uri="{FF2B5EF4-FFF2-40B4-BE49-F238E27FC236}">
                <a16:creationId xmlns:a16="http://schemas.microsoft.com/office/drawing/2014/main" id="{C49A809E-8AB9-43A3-B34D-C86CC8A25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3660775"/>
            <a:ext cx="1803400" cy="84613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영화 필름 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레코더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41998" name="Line 14">
            <a:extLst>
              <a:ext uri="{FF2B5EF4-FFF2-40B4-BE49-F238E27FC236}">
                <a16:creationId xmlns:a16="http://schemas.microsoft.com/office/drawing/2014/main" id="{CB08A89A-9158-402D-8B70-ED0DA9FA2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4724400"/>
            <a:ext cx="1408112" cy="21907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8255" name="Rectangle 15">
            <a:extLst>
              <a:ext uri="{FF2B5EF4-FFF2-40B4-BE49-F238E27FC236}">
                <a16:creationId xmlns:a16="http://schemas.microsoft.com/office/drawing/2014/main" id="{5BAF5188-DDAE-4076-A4DC-F21F81C10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4651375"/>
            <a:ext cx="1803400" cy="846138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비디오 </a:t>
            </a:r>
            <a:br>
              <a:rPr kumimoji="1"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</a:br>
            <a:r>
              <a:rPr kumimoji="1"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ea typeface="돋움" pitchFamily="50" charset="-127"/>
              </a:rPr>
              <a:t>레코더</a:t>
            </a:r>
            <a:endParaRPr kumimoji="1" lang="en-US" altLang="ko-KR" sz="2400" dirty="0">
              <a:effectLst>
                <a:outerShdw blurRad="38100" dist="38100" dir="2700000" algn="tl">
                  <a:srgbClr val="000000"/>
                </a:outerShdw>
              </a:effectLst>
              <a:ea typeface="돋움" pitchFamily="50" charset="-127"/>
            </a:endParaRPr>
          </a:p>
        </p:txBody>
      </p:sp>
      <p:sp>
        <p:nvSpPr>
          <p:cNvPr id="42000" name="Line 17">
            <a:extLst>
              <a:ext uri="{FF2B5EF4-FFF2-40B4-BE49-F238E27FC236}">
                <a16:creationId xmlns:a16="http://schemas.microsoft.com/office/drawing/2014/main" id="{FB56E203-628D-4FC5-8296-EFB9FDCD78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3588" y="2200275"/>
            <a:ext cx="638175" cy="158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1" name="Line 18">
            <a:extLst>
              <a:ext uri="{FF2B5EF4-FFF2-40B4-BE49-F238E27FC236}">
                <a16:creationId xmlns:a16="http://schemas.microsoft.com/office/drawing/2014/main" id="{9A8BE8C9-D01E-4B05-AA59-79B4BBE1DC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3588" y="3038475"/>
            <a:ext cx="638175" cy="158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2" name="Line 19">
            <a:extLst>
              <a:ext uri="{FF2B5EF4-FFF2-40B4-BE49-F238E27FC236}">
                <a16:creationId xmlns:a16="http://schemas.microsoft.com/office/drawing/2014/main" id="{9684603B-7A1A-46E8-AC9A-5D0DA80352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763" y="1819275"/>
            <a:ext cx="4572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3" name="Line 20">
            <a:extLst>
              <a:ext uri="{FF2B5EF4-FFF2-40B4-BE49-F238E27FC236}">
                <a16:creationId xmlns:a16="http://schemas.microsoft.com/office/drawing/2014/main" id="{9C39C147-9FAE-4AFA-8691-52320A5D5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1763" y="3038475"/>
            <a:ext cx="538162" cy="3905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4" name="Line 21">
            <a:extLst>
              <a:ext uri="{FF2B5EF4-FFF2-40B4-BE49-F238E27FC236}">
                <a16:creationId xmlns:a16="http://schemas.microsoft.com/office/drawing/2014/main" id="{052A3970-FF98-40E5-8B9B-CE7A834977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3788" y="2657475"/>
            <a:ext cx="1095375" cy="15875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5" name="Line 22">
            <a:extLst>
              <a:ext uri="{FF2B5EF4-FFF2-40B4-BE49-F238E27FC236}">
                <a16:creationId xmlns:a16="http://schemas.microsoft.com/office/drawing/2014/main" id="{19B9A0A5-8F81-4300-ACDC-CFD90DE39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088" y="2530475"/>
            <a:ext cx="1095375" cy="920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6" name="Line 23">
            <a:extLst>
              <a:ext uri="{FF2B5EF4-FFF2-40B4-BE49-F238E27FC236}">
                <a16:creationId xmlns:a16="http://schemas.microsoft.com/office/drawing/2014/main" id="{4F63A033-57B2-473C-B436-F1ADC79FE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088" y="2724150"/>
            <a:ext cx="1095375" cy="6032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7" name="Arc 24">
            <a:extLst>
              <a:ext uri="{FF2B5EF4-FFF2-40B4-BE49-F238E27FC236}">
                <a16:creationId xmlns:a16="http://schemas.microsoft.com/office/drawing/2014/main" id="{CA80BEAD-2F6A-48C4-BFDB-1666C23B5E79}"/>
              </a:ext>
            </a:extLst>
          </p:cNvPr>
          <p:cNvSpPr>
            <a:spLocks/>
          </p:cNvSpPr>
          <p:nvPr/>
        </p:nvSpPr>
        <p:spPr bwMode="auto">
          <a:xfrm>
            <a:off x="6877050" y="1820863"/>
            <a:ext cx="431800" cy="1612900"/>
          </a:xfrm>
          <a:custGeom>
            <a:avLst/>
            <a:gdLst>
              <a:gd name="T0" fmla="*/ 2147483646 w 21600"/>
              <a:gd name="T1" fmla="*/ 0 h 41572"/>
              <a:gd name="T2" fmla="*/ 2147483646 w 21600"/>
              <a:gd name="T3" fmla="*/ 2147483646 h 41572"/>
              <a:gd name="T4" fmla="*/ 0 w 21600"/>
              <a:gd name="T5" fmla="*/ 2147483646 h 41572"/>
              <a:gd name="T6" fmla="*/ 0 60000 65536"/>
              <a:gd name="T7" fmla="*/ 0 60000 65536"/>
              <a:gd name="T8" fmla="*/ 0 60000 65536"/>
              <a:gd name="T9" fmla="*/ 0 w 21600"/>
              <a:gd name="T10" fmla="*/ 0 h 41572"/>
              <a:gd name="T11" fmla="*/ 21600 w 21600"/>
              <a:gd name="T12" fmla="*/ 41572 h 415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1572" fill="none" extrusionOk="0">
                <a:moveTo>
                  <a:pt x="3497" y="-1"/>
                </a:moveTo>
                <a:cubicBezTo>
                  <a:pt x="13937" y="1712"/>
                  <a:pt x="21600" y="10735"/>
                  <a:pt x="21600" y="21315"/>
                </a:cubicBezTo>
                <a:cubicBezTo>
                  <a:pt x="21600" y="30352"/>
                  <a:pt x="15973" y="38434"/>
                  <a:pt x="7498" y="41571"/>
                </a:cubicBezTo>
              </a:path>
              <a:path w="21600" h="41572" stroke="0" extrusionOk="0">
                <a:moveTo>
                  <a:pt x="3497" y="-1"/>
                </a:moveTo>
                <a:cubicBezTo>
                  <a:pt x="13937" y="1712"/>
                  <a:pt x="21600" y="10735"/>
                  <a:pt x="21600" y="21315"/>
                </a:cubicBezTo>
                <a:cubicBezTo>
                  <a:pt x="21600" y="30352"/>
                  <a:pt x="15973" y="38434"/>
                  <a:pt x="7498" y="41571"/>
                </a:cubicBezTo>
                <a:lnTo>
                  <a:pt x="0" y="21315"/>
                </a:lnTo>
                <a:lnTo>
                  <a:pt x="3497" y="-1"/>
                </a:lnTo>
                <a:close/>
              </a:path>
            </a:pathLst>
          </a:custGeom>
          <a:noFill/>
          <a:ln w="38100" cap="rnd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8" name="Rectangle 25">
            <a:extLst>
              <a:ext uri="{FF2B5EF4-FFF2-40B4-BE49-F238E27FC236}">
                <a16:creationId xmlns:a16="http://schemas.microsoft.com/office/drawing/2014/main" id="{CC203328-379F-4C85-9378-110E2C69A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2205038"/>
            <a:ext cx="1439862" cy="9366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09" name="Oval 26">
            <a:extLst>
              <a:ext uri="{FF2B5EF4-FFF2-40B4-BE49-F238E27FC236}">
                <a16:creationId xmlns:a16="http://schemas.microsoft.com/office/drawing/2014/main" id="{8795586C-F646-4085-80E1-3FBB7E2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227647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0" name="Oval 27">
            <a:extLst>
              <a:ext uri="{FF2B5EF4-FFF2-40B4-BE49-F238E27FC236}">
                <a16:creationId xmlns:a16="http://schemas.microsoft.com/office/drawing/2014/main" id="{DD1099CE-2500-4955-A0C6-60A8C44AB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2276475"/>
            <a:ext cx="144463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1" name="Oval 28">
            <a:extLst>
              <a:ext uri="{FF2B5EF4-FFF2-40B4-BE49-F238E27FC236}">
                <a16:creationId xmlns:a16="http://schemas.microsoft.com/office/drawing/2014/main" id="{6700CEDC-6300-4DD4-9D88-95F9F5F90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2764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2" name="Oval 29">
            <a:extLst>
              <a:ext uri="{FF2B5EF4-FFF2-40B4-BE49-F238E27FC236}">
                <a16:creationId xmlns:a16="http://schemas.microsoft.com/office/drawing/2014/main" id="{E4917B6A-4F68-40D1-B1A3-4D6BEB50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227647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3" name="Oval 30">
            <a:extLst>
              <a:ext uri="{FF2B5EF4-FFF2-40B4-BE49-F238E27FC236}">
                <a16:creationId xmlns:a16="http://schemas.microsoft.com/office/drawing/2014/main" id="{9D6E3056-E0C5-4299-9010-304F3663F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325" y="227647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4" name="Oval 32">
            <a:extLst>
              <a:ext uri="{FF2B5EF4-FFF2-40B4-BE49-F238E27FC236}">
                <a16:creationId xmlns:a16="http://schemas.microsoft.com/office/drawing/2014/main" id="{F09A83AF-0F33-4860-91E8-14EBFEF8E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2276475"/>
            <a:ext cx="144462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5" name="Oval 33">
            <a:extLst>
              <a:ext uri="{FF2B5EF4-FFF2-40B4-BE49-F238E27FC236}">
                <a16:creationId xmlns:a16="http://schemas.microsoft.com/office/drawing/2014/main" id="{9183293C-3570-4A06-810D-0B98DAAB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3" y="2492375"/>
            <a:ext cx="144462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6" name="Oval 34">
            <a:extLst>
              <a:ext uri="{FF2B5EF4-FFF2-40B4-BE49-F238E27FC236}">
                <a16:creationId xmlns:a16="http://schemas.microsoft.com/office/drawing/2014/main" id="{E4F4AA0B-44BD-408B-8A30-F225AEB87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063" y="249237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7" name="Oval 35">
            <a:extLst>
              <a:ext uri="{FF2B5EF4-FFF2-40B4-BE49-F238E27FC236}">
                <a16:creationId xmlns:a16="http://schemas.microsoft.com/office/drawing/2014/main" id="{9CCB605F-AAC5-404C-A67B-80464795A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24923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8" name="Oval 36">
            <a:extLst>
              <a:ext uri="{FF2B5EF4-FFF2-40B4-BE49-F238E27FC236}">
                <a16:creationId xmlns:a16="http://schemas.microsoft.com/office/drawing/2014/main" id="{667427E0-936D-4F78-9D80-F42D58AD9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24923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19" name="Oval 37">
            <a:extLst>
              <a:ext uri="{FF2B5EF4-FFF2-40B4-BE49-F238E27FC236}">
                <a16:creationId xmlns:a16="http://schemas.microsoft.com/office/drawing/2014/main" id="{9C4C04B0-3132-4BBF-814A-04B210C82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24923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0" name="Oval 38">
            <a:extLst>
              <a:ext uri="{FF2B5EF4-FFF2-40B4-BE49-F238E27FC236}">
                <a16:creationId xmlns:a16="http://schemas.microsoft.com/office/drawing/2014/main" id="{EFBE2DDB-EB47-4F67-BFFE-D44A42AB8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0" y="24923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1" name="Oval 39">
            <a:extLst>
              <a:ext uri="{FF2B5EF4-FFF2-40B4-BE49-F238E27FC236}">
                <a16:creationId xmlns:a16="http://schemas.microsoft.com/office/drawing/2014/main" id="{9E24B09B-D812-447E-870C-F2E1070CA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2708275"/>
            <a:ext cx="144463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2" name="Oval 40">
            <a:extLst>
              <a:ext uri="{FF2B5EF4-FFF2-40B4-BE49-F238E27FC236}">
                <a16:creationId xmlns:a16="http://schemas.microsoft.com/office/drawing/2014/main" id="{08D61BAC-EBA6-48A3-9E20-31E9F9AC7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27082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3" name="Oval 41">
            <a:extLst>
              <a:ext uri="{FF2B5EF4-FFF2-40B4-BE49-F238E27FC236}">
                <a16:creationId xmlns:a16="http://schemas.microsoft.com/office/drawing/2014/main" id="{A730A68C-E653-4260-9390-5466572CF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7082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4" name="Oval 42">
            <a:extLst>
              <a:ext uri="{FF2B5EF4-FFF2-40B4-BE49-F238E27FC236}">
                <a16:creationId xmlns:a16="http://schemas.microsoft.com/office/drawing/2014/main" id="{48E66FF2-0C3F-46C1-A426-EC40F1295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3" y="270827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5" name="Oval 43">
            <a:extLst>
              <a:ext uri="{FF2B5EF4-FFF2-40B4-BE49-F238E27FC236}">
                <a16:creationId xmlns:a16="http://schemas.microsoft.com/office/drawing/2014/main" id="{8612CF2C-BC37-490A-92B3-A59EC115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325" y="27082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6" name="Oval 44">
            <a:extLst>
              <a:ext uri="{FF2B5EF4-FFF2-40B4-BE49-F238E27FC236}">
                <a16:creationId xmlns:a16="http://schemas.microsoft.com/office/drawing/2014/main" id="{6CD395E7-56B5-4534-A68C-EB9A24E48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27082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7" name="Oval 51">
            <a:extLst>
              <a:ext uri="{FF2B5EF4-FFF2-40B4-BE49-F238E27FC236}">
                <a16:creationId xmlns:a16="http://schemas.microsoft.com/office/drawing/2014/main" id="{68C95D86-3FC5-414C-BE23-2F0FC3948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3" y="29241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8" name="Oval 52">
            <a:extLst>
              <a:ext uri="{FF2B5EF4-FFF2-40B4-BE49-F238E27FC236}">
                <a16:creationId xmlns:a16="http://schemas.microsoft.com/office/drawing/2014/main" id="{EB40CB14-412B-4A80-871A-4ED0DA82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063" y="2924175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29" name="Oval 53">
            <a:extLst>
              <a:ext uri="{FF2B5EF4-FFF2-40B4-BE49-F238E27FC236}">
                <a16:creationId xmlns:a16="http://schemas.microsoft.com/office/drawing/2014/main" id="{0D915F97-989F-4FCB-94D1-97414E2CE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292417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30" name="Oval 54">
            <a:extLst>
              <a:ext uri="{FF2B5EF4-FFF2-40B4-BE49-F238E27FC236}">
                <a16:creationId xmlns:a16="http://schemas.microsoft.com/office/drawing/2014/main" id="{B6EE9157-312C-4AE4-8DED-41167EAB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2924175"/>
            <a:ext cx="144463" cy="14446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31" name="Oval 55">
            <a:extLst>
              <a:ext uri="{FF2B5EF4-FFF2-40B4-BE49-F238E27FC236}">
                <a16:creationId xmlns:a16="http://schemas.microsoft.com/office/drawing/2014/main" id="{59667827-E9AA-4699-8C90-093190250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2924175"/>
            <a:ext cx="144462" cy="1444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32" name="Oval 56">
            <a:extLst>
              <a:ext uri="{FF2B5EF4-FFF2-40B4-BE49-F238E27FC236}">
                <a16:creationId xmlns:a16="http://schemas.microsoft.com/office/drawing/2014/main" id="{86E8B414-883C-4222-A4B2-A01580753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0" y="2924175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42033" name="Rectangle 16">
            <a:extLst>
              <a:ext uri="{FF2B5EF4-FFF2-40B4-BE49-F238E27FC236}">
                <a16:creationId xmlns:a16="http://schemas.microsoft.com/office/drawing/2014/main" id="{F6C8347A-A20C-45E1-96D6-03EB6B07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88" y="2517775"/>
            <a:ext cx="536575" cy="279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720D0295-E788-4601-824B-FDA0D6E9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그래픽스 프로그래밍의 중요성</a:t>
            </a:r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C35B8E1A-7BF5-4FAD-ACB9-7E053D1C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/>
              <a:t>과목 목표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컴퓨터</a:t>
            </a:r>
            <a:r>
              <a:rPr lang="en-US" altLang="ko-KR" sz="2000"/>
              <a:t> </a:t>
            </a:r>
            <a:r>
              <a:rPr lang="ko-KR" altLang="en-US" sz="2000"/>
              <a:t>그래픽스의 이론</a:t>
            </a:r>
            <a:r>
              <a:rPr lang="en-US" altLang="ko-KR" sz="2000"/>
              <a:t>, </a:t>
            </a:r>
            <a:r>
              <a:rPr lang="ko-KR" altLang="en-US" sz="2000"/>
              <a:t>구현 기법 학습</a:t>
            </a:r>
            <a:endParaRPr lang="en-US" altLang="ko-KR" sz="2000"/>
          </a:p>
          <a:p>
            <a:r>
              <a:rPr lang="ko-KR" altLang="en-US" sz="2000" b="1"/>
              <a:t>중요성</a:t>
            </a:r>
            <a:r>
              <a:rPr lang="en-US" altLang="ko-KR" sz="2000"/>
              <a:t> : </a:t>
            </a:r>
            <a:r>
              <a:rPr lang="ko-KR" altLang="en-US" sz="2000"/>
              <a:t>게임</a:t>
            </a:r>
            <a:r>
              <a:rPr lang="en-US" altLang="ko-KR" sz="2000"/>
              <a:t>, </a:t>
            </a:r>
            <a:r>
              <a:rPr lang="ko-KR" altLang="en-US" sz="2000"/>
              <a:t>스마트폰</a:t>
            </a:r>
            <a:r>
              <a:rPr lang="en-US" altLang="ko-KR" sz="2000"/>
              <a:t>, </a:t>
            </a:r>
            <a:r>
              <a:rPr lang="ko-KR" altLang="en-US" sz="2000"/>
              <a:t>영화 특수 효과 등 그래픽스가 사용되는 모든 분야의 기초</a:t>
            </a:r>
            <a:endParaRPr lang="en-US" altLang="ko-KR" sz="2000"/>
          </a:p>
          <a:p>
            <a:endParaRPr lang="en-US" altLang="ko-KR" sz="2000"/>
          </a:p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15BCFCD1-D3B8-4B01-8022-33419060A8D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3011" name="내용 개체 틀 2">
            <a:extLst>
              <a:ext uri="{FF2B5EF4-FFF2-40B4-BE49-F238E27FC236}">
                <a16:creationId xmlns:a16="http://schemas.microsoft.com/office/drawing/2014/main" id="{662002A4-036E-4BE1-993A-4285A3D4195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B59D1B-BB6F-42A8-A493-9B2FD5E5CD04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water_pouring4.wmv">
            <a:hlinkClick r:id="" action="ppaction://media"/>
            <a:extLst>
              <a:ext uri="{FF2B5EF4-FFF2-40B4-BE49-F238E27FC236}">
                <a16:creationId xmlns:a16="http://schemas.microsoft.com/office/drawing/2014/main" id="{F51CF312-B971-4661-8ADE-670082E91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552575"/>
            <a:ext cx="5643563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 Box 24">
            <a:extLst>
              <a:ext uri="{FF2B5EF4-FFF2-40B4-BE49-F238E27FC236}">
                <a16:creationId xmlns:a16="http://schemas.microsoft.com/office/drawing/2014/main" id="{DACC7969-26F6-4C92-96AE-20DC711CD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6000750"/>
            <a:ext cx="3630612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Discontinuous Fluids, SIGGRAPH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E2ABF4E3-0492-4C89-B591-5FD3202314D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4035" name="내용 개체 틀 2">
            <a:extLst>
              <a:ext uri="{FF2B5EF4-FFF2-40B4-BE49-F238E27FC236}">
                <a16:creationId xmlns:a16="http://schemas.microsoft.com/office/drawing/2014/main" id="{26C1006C-269B-490C-A261-9D37426388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04CE20-F622-44B7-B8C0-B97C830F283E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ECA47BF6-96D3-4538-B9A4-60A54EC1D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6000750"/>
            <a:ext cx="3630612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Discontinuous Fluids, SIGGRAPH 2005</a:t>
            </a:r>
          </a:p>
        </p:txBody>
      </p:sp>
      <p:pic>
        <p:nvPicPr>
          <p:cNvPr id="11" name="dfluids6-0.wmv">
            <a:hlinkClick r:id="" action="ppaction://media"/>
            <a:extLst>
              <a:ext uri="{FF2B5EF4-FFF2-40B4-BE49-F238E27FC236}">
                <a16:creationId xmlns:a16="http://schemas.microsoft.com/office/drawing/2014/main" id="{6E622686-0F87-405F-BA4D-A131925F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75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04829877-DB86-4866-8CAB-7E18D22A7D9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5059" name="내용 개체 틀 2">
            <a:extLst>
              <a:ext uri="{FF2B5EF4-FFF2-40B4-BE49-F238E27FC236}">
                <a16:creationId xmlns:a16="http://schemas.microsoft.com/office/drawing/2014/main" id="{E5257DE8-9A20-4EB3-B79C-AEEA19D83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E2494-0F4D-4324-B13C-4E521E148FA3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bubble_pouring_water_half_speed_with_SPH.wmv">
            <a:hlinkClick r:id="" action="ppaction://media"/>
            <a:extLst>
              <a:ext uri="{FF2B5EF4-FFF2-40B4-BE49-F238E27FC236}">
                <a16:creationId xmlns:a16="http://schemas.microsoft.com/office/drawing/2014/main" id="{10812850-C70C-4950-99D8-F59B2FBC96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643063"/>
            <a:ext cx="5697538" cy="427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24">
            <a:extLst>
              <a:ext uri="{FF2B5EF4-FFF2-40B4-BE49-F238E27FC236}">
                <a16:creationId xmlns:a16="http://schemas.microsoft.com/office/drawing/2014/main" id="{1141175E-4182-47C0-95DF-12E11225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8" y="6091238"/>
            <a:ext cx="2986087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Bubbles Alive, SIGGRAPH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8386AAEC-4A04-41C8-B739-9B090DCA2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D613CD1A-8E20-47EA-BA5E-4B0DE910CE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6AE472-A61D-471A-A656-D0F257063CC9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703" name="Text Box 24">
            <a:extLst>
              <a:ext uri="{FF2B5EF4-FFF2-40B4-BE49-F238E27FC236}">
                <a16:creationId xmlns:a16="http://schemas.microsoft.com/office/drawing/2014/main" id="{97D4023B-F8AD-4E83-975A-D1262306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6019800"/>
            <a:ext cx="5334000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Dropping a Bunny-Shaped Water Volume onto Still Water</a:t>
            </a:r>
          </a:p>
        </p:txBody>
      </p:sp>
      <p:pic>
        <p:nvPicPr>
          <p:cNvPr id="11" name="drop.wmv">
            <a:hlinkClick r:id="" action="ppaction://media"/>
            <a:extLst>
              <a:ext uri="{FF2B5EF4-FFF2-40B4-BE49-F238E27FC236}">
                <a16:creationId xmlns:a16="http://schemas.microsoft.com/office/drawing/2014/main" id="{6A7C76DD-E070-4094-84C6-6DA1FFDAC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85875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408DF5C6-D6D6-4740-A955-9B011DBF2BD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7107" name="내용 개체 틀 2">
            <a:extLst>
              <a:ext uri="{FF2B5EF4-FFF2-40B4-BE49-F238E27FC236}">
                <a16:creationId xmlns:a16="http://schemas.microsoft.com/office/drawing/2014/main" id="{CE6E55F6-09AD-450E-9375-E01F4E9B48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71620B-49B6-4612-8E79-CD5B1DEF1267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109" name="Text Box 24">
            <a:extLst>
              <a:ext uri="{FF2B5EF4-FFF2-40B4-BE49-F238E27FC236}">
                <a16:creationId xmlns:a16="http://schemas.microsoft.com/office/drawing/2014/main" id="{D13AB1E7-73FD-427A-AFED-CE058AFB7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75" y="6519863"/>
            <a:ext cx="708025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Kocca</a:t>
            </a:r>
          </a:p>
        </p:txBody>
      </p:sp>
      <p:pic>
        <p:nvPicPr>
          <p:cNvPr id="7" name="kocca.wmv">
            <a:hlinkClick r:id="" action="ppaction://media"/>
            <a:extLst>
              <a:ext uri="{FF2B5EF4-FFF2-40B4-BE49-F238E27FC236}">
                <a16:creationId xmlns:a16="http://schemas.microsoft.com/office/drawing/2014/main" id="{6D1986DB-42D7-449D-B8E5-8848E4C87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357313"/>
            <a:ext cx="6691312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8AAED739-CAE8-4F5F-990E-C6A07E17F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Water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8131" name="내용 개체 틀 2">
            <a:extLst>
              <a:ext uri="{FF2B5EF4-FFF2-40B4-BE49-F238E27FC236}">
                <a16:creationId xmlns:a16="http://schemas.microsoft.com/office/drawing/2014/main" id="{6FB66C86-AB61-4988-A179-5DE22BF8DF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153400" cy="5195887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72973-80A8-49F0-AF7A-612C38692E15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8133" name="Text Box 24">
            <a:extLst>
              <a:ext uri="{FF2B5EF4-FFF2-40B4-BE49-F238E27FC236}">
                <a16:creationId xmlns:a16="http://schemas.microsoft.com/office/drawing/2014/main" id="{7E77C2A5-F903-4624-9823-BD7FD5B4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6858000"/>
            <a:ext cx="3630612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Discontinuous Fluids, SIGGRAPH 2005</a:t>
            </a:r>
          </a:p>
        </p:txBody>
      </p:sp>
      <p:pic>
        <p:nvPicPr>
          <p:cNvPr id="6" name="upsampling.wmv">
            <a:hlinkClick r:id="" action="ppaction://media"/>
            <a:extLst>
              <a:ext uri="{FF2B5EF4-FFF2-40B4-BE49-F238E27FC236}">
                <a16:creationId xmlns:a16="http://schemas.microsoft.com/office/drawing/2014/main" id="{D80A3423-9D95-48DA-BFB6-A3FCD44AB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357313"/>
            <a:ext cx="67818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547BFBCA-6822-4FF2-B4ED-A0045DA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Physical based Simulation</a:t>
            </a:r>
          </a:p>
        </p:txBody>
      </p:sp>
      <p:pic>
        <p:nvPicPr>
          <p:cNvPr id="5" name="WS02_BrakeDown_1.wmv">
            <a:hlinkClick r:id="" action="ppaction://media"/>
            <a:extLst>
              <a:ext uri="{FF2B5EF4-FFF2-40B4-BE49-F238E27FC236}">
                <a16:creationId xmlns:a16="http://schemas.microsoft.com/office/drawing/2014/main" id="{9F73D851-0BF9-4AF3-85EC-A6C8329E21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3" y="1500188"/>
            <a:ext cx="8255000" cy="4643437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79B7FD-B917-4489-B7C6-F84668E4AD5E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59DA8087-09BC-4711-9391-FC299D9A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Physical based Simulation</a:t>
            </a:r>
          </a:p>
        </p:txBody>
      </p:sp>
      <p:pic>
        <p:nvPicPr>
          <p:cNvPr id="5" name="WS06_brakedown_1-0.wmv">
            <a:hlinkClick r:id="" action="ppaction://media"/>
            <a:extLst>
              <a:ext uri="{FF2B5EF4-FFF2-40B4-BE49-F238E27FC236}">
                <a16:creationId xmlns:a16="http://schemas.microsoft.com/office/drawing/2014/main" id="{DB936774-6445-4060-BF2C-B6B838D8F9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1500188"/>
            <a:ext cx="8255000" cy="4643437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C5968-5CA8-495A-96C3-9830D8BFBF84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2074AA65-13A0-4E82-83E8-65C2AC402B3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Fire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1203" name="내용 개체 틀 2">
            <a:extLst>
              <a:ext uri="{FF2B5EF4-FFF2-40B4-BE49-F238E27FC236}">
                <a16:creationId xmlns:a16="http://schemas.microsoft.com/office/drawing/2014/main" id="{B24CFBCD-5760-49F2-A13F-F959D02651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B146E0-FA37-44F8-BFEC-DDB08BFCD917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fire_bunny-burn.wmv">
            <a:hlinkClick r:id="" action="ppaction://media"/>
            <a:extLst>
              <a:ext uri="{FF2B5EF4-FFF2-40B4-BE49-F238E27FC236}">
                <a16:creationId xmlns:a16="http://schemas.microsoft.com/office/drawing/2014/main" id="{12A66152-D09B-41E2-BA48-41B9876C3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357313"/>
            <a:ext cx="6197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 Box 24">
            <a:extLst>
              <a:ext uri="{FF2B5EF4-FFF2-40B4-BE49-F238E27FC236}">
                <a16:creationId xmlns:a16="http://schemas.microsoft.com/office/drawing/2014/main" id="{E48B1D5B-1CB1-4F9C-BAFF-56FA6FEE3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6100763"/>
            <a:ext cx="5203825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Wrinkled Flames and Cellular Patterns, SIGGRAPH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79777C94-0E53-476A-99F1-DD85DCACDEF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Gas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2227" name="내용 개체 틀 2">
            <a:extLst>
              <a:ext uri="{FF2B5EF4-FFF2-40B4-BE49-F238E27FC236}">
                <a16:creationId xmlns:a16="http://schemas.microsoft.com/office/drawing/2014/main" id="{5A9A1E23-DDB4-4E1B-B130-50F8D1DD97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975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23827-3261-4B46-A556-9F8600430672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cc_flower.wmv">
            <a:hlinkClick r:id="" action="ppaction://media"/>
            <a:extLst>
              <a:ext uri="{FF2B5EF4-FFF2-40B4-BE49-F238E27FC236}">
                <a16:creationId xmlns:a16="http://schemas.microsoft.com/office/drawing/2014/main" id="{0DAD0DEB-BD5C-4D57-97CD-4FD264EEE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00188"/>
            <a:ext cx="5911850" cy="443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 Box 24">
            <a:extLst>
              <a:ext uri="{FF2B5EF4-FFF2-40B4-BE49-F238E27FC236}">
                <a16:creationId xmlns:a16="http://schemas.microsoft.com/office/drawing/2014/main" id="{5DB36F08-DA12-44CC-ABE3-80CC01BEA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6091238"/>
            <a:ext cx="6015038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Controlling Fluid Animation with Geometric Potential, CASA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3C8D6832-B54B-463D-ACA6-EE0308CF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Tech Tree</a:t>
            </a:r>
            <a:endParaRPr lang="ko-KR" altLang="en-US" b="1"/>
          </a:p>
        </p:txBody>
      </p:sp>
      <p:sp>
        <p:nvSpPr>
          <p:cNvPr id="16387" name="직사각형 3">
            <a:extLst>
              <a:ext uri="{FF2B5EF4-FFF2-40B4-BE49-F238E27FC236}">
                <a16:creationId xmlns:a16="http://schemas.microsoft.com/office/drawing/2014/main" id="{5BDB0D7D-E155-43DA-8ADC-056629239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538" y="4083050"/>
            <a:ext cx="3617912" cy="71120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 b="1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그래픽스</a:t>
            </a:r>
            <a:r>
              <a:rPr lang="en-US" altLang="ko-KR" sz="1600" b="1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ko-KR" altLang="en-US" sz="1600" b="1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프로그래밍</a:t>
            </a:r>
            <a:endParaRPr lang="en-US" altLang="ko-KR" sz="1600" b="1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 b="1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OpenGL / DirectX …</a:t>
            </a:r>
            <a:endParaRPr lang="ko-KR" altLang="en-US" sz="1600" b="1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6388" name="모서리가 둥근 직사각형 4">
            <a:extLst>
              <a:ext uri="{FF2B5EF4-FFF2-40B4-BE49-F238E27FC236}">
                <a16:creationId xmlns:a16="http://schemas.microsoft.com/office/drawing/2014/main" id="{37947F42-6CD7-425A-936D-670CDB86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5033963"/>
            <a:ext cx="1368425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자료구조</a:t>
            </a:r>
          </a:p>
        </p:txBody>
      </p:sp>
      <p:sp>
        <p:nvSpPr>
          <p:cNvPr id="16389" name="모서리가 둥근 직사각형 5">
            <a:extLst>
              <a:ext uri="{FF2B5EF4-FFF2-40B4-BE49-F238E27FC236}">
                <a16:creationId xmlns:a16="http://schemas.microsoft.com/office/drawing/2014/main" id="{6CD0ADCF-29F6-4778-B857-0ABE1A01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6021388"/>
            <a:ext cx="1008062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물리</a:t>
            </a:r>
          </a:p>
        </p:txBody>
      </p:sp>
      <p:sp>
        <p:nvSpPr>
          <p:cNvPr id="16390" name="모서리가 둥근 직사각형 6">
            <a:extLst>
              <a:ext uri="{FF2B5EF4-FFF2-40B4-BE49-F238E27FC236}">
                <a16:creationId xmlns:a16="http://schemas.microsoft.com/office/drawing/2014/main" id="{B61529C4-2136-491A-9132-3B78D531E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6021388"/>
            <a:ext cx="1008062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수학</a:t>
            </a:r>
          </a:p>
        </p:txBody>
      </p:sp>
      <p:sp>
        <p:nvSpPr>
          <p:cNvPr id="16391" name="모서리가 둥근 직사각형 7">
            <a:extLst>
              <a:ext uri="{FF2B5EF4-FFF2-40B4-BE49-F238E27FC236}">
                <a16:creationId xmlns:a16="http://schemas.microsoft.com/office/drawing/2014/main" id="{963B6A4F-57FD-4A3A-84CA-F4B542F26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6021388"/>
            <a:ext cx="1655762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C/C++/Java…</a:t>
            </a:r>
            <a:endParaRPr lang="ko-KR" altLang="en-US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6392" name="모서리가 둥근 직사각형 9">
            <a:extLst>
              <a:ext uri="{FF2B5EF4-FFF2-40B4-BE49-F238E27FC236}">
                <a16:creationId xmlns:a16="http://schemas.microsoft.com/office/drawing/2014/main" id="{FF941DA1-070F-4824-97C4-1E225FE33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033963"/>
            <a:ext cx="1458913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객체지향기법</a:t>
            </a:r>
          </a:p>
        </p:txBody>
      </p:sp>
      <p:sp>
        <p:nvSpPr>
          <p:cNvPr id="16393" name="모서리가 둥근 직사각형 10">
            <a:extLst>
              <a:ext uri="{FF2B5EF4-FFF2-40B4-BE49-F238E27FC236}">
                <a16:creationId xmlns:a16="http://schemas.microsoft.com/office/drawing/2014/main" id="{9D502B1A-FFB5-4013-93AB-02158C872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6021388"/>
            <a:ext cx="1008062" cy="37623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영어</a:t>
            </a:r>
          </a:p>
        </p:txBody>
      </p:sp>
      <p:grpSp>
        <p:nvGrpSpPr>
          <p:cNvPr id="16394" name="그룹 14">
            <a:extLst>
              <a:ext uri="{FF2B5EF4-FFF2-40B4-BE49-F238E27FC236}">
                <a16:creationId xmlns:a16="http://schemas.microsoft.com/office/drawing/2014/main" id="{B6987631-ED8C-49AE-B5B1-8282CF06CD6E}"/>
              </a:ext>
            </a:extLst>
          </p:cNvPr>
          <p:cNvGrpSpPr>
            <a:grpSpLocks/>
          </p:cNvGrpSpPr>
          <p:nvPr/>
        </p:nvGrpSpPr>
        <p:grpSpPr bwMode="auto">
          <a:xfrm>
            <a:off x="3290888" y="1235075"/>
            <a:ext cx="2665412" cy="1033463"/>
            <a:chOff x="467544" y="1170400"/>
            <a:chExt cx="2664296" cy="1034464"/>
          </a:xfrm>
        </p:grpSpPr>
        <p:sp>
          <p:nvSpPr>
            <p:cNvPr id="16428" name="직사각형 11">
              <a:extLst>
                <a:ext uri="{FF2B5EF4-FFF2-40B4-BE49-F238E27FC236}">
                  <a16:creationId xmlns:a16="http://schemas.microsoft.com/office/drawing/2014/main" id="{6895A38A-4E5E-413E-A355-FD776EC3D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4" y="1340768"/>
              <a:ext cx="2664296" cy="864096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</p:txBody>
        </p:sp>
        <p:pic>
          <p:nvPicPr>
            <p:cNvPr id="16429" name="Picture 2">
              <a:extLst>
                <a:ext uri="{FF2B5EF4-FFF2-40B4-BE49-F238E27FC236}">
                  <a16:creationId xmlns:a16="http://schemas.microsoft.com/office/drawing/2014/main" id="{8EDBB7B3-DEE4-48FD-A2FE-EC27232DB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85" y="1556792"/>
              <a:ext cx="12192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CC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30" name="Picture 3">
              <a:extLst>
                <a:ext uri="{FF2B5EF4-FFF2-40B4-BE49-F238E27FC236}">
                  <a16:creationId xmlns:a16="http://schemas.microsoft.com/office/drawing/2014/main" id="{6D4B71E3-FDD7-43C7-8606-7A1626BEC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432966"/>
              <a:ext cx="752475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CC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1" name="직사각형 12">
              <a:extLst>
                <a:ext uri="{FF2B5EF4-FFF2-40B4-BE49-F238E27FC236}">
                  <a16:creationId xmlns:a16="http://schemas.microsoft.com/office/drawing/2014/main" id="{3D7D012F-7949-44FE-A42C-655E8C1AC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752" y="1170400"/>
              <a:ext cx="1153880" cy="340735"/>
            </a:xfrm>
            <a:prstGeom prst="rect">
              <a:avLst/>
            </a:prstGeom>
            <a:solidFill>
              <a:srgbClr val="CCCCE6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sz="1600" b="1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게임회사</a:t>
              </a:r>
            </a:p>
          </p:txBody>
        </p:sp>
      </p:grpSp>
      <p:grpSp>
        <p:nvGrpSpPr>
          <p:cNvPr id="16395" name="그룹 13">
            <a:extLst>
              <a:ext uri="{FF2B5EF4-FFF2-40B4-BE49-F238E27FC236}">
                <a16:creationId xmlns:a16="http://schemas.microsoft.com/office/drawing/2014/main" id="{4FC835B0-32D0-41FE-9325-3775EC3A20FE}"/>
              </a:ext>
            </a:extLst>
          </p:cNvPr>
          <p:cNvGrpSpPr>
            <a:grpSpLocks/>
          </p:cNvGrpSpPr>
          <p:nvPr/>
        </p:nvGrpSpPr>
        <p:grpSpPr bwMode="auto">
          <a:xfrm>
            <a:off x="352425" y="1235075"/>
            <a:ext cx="2663825" cy="1033463"/>
            <a:chOff x="3851920" y="1170400"/>
            <a:chExt cx="2664296" cy="1034463"/>
          </a:xfrm>
        </p:grpSpPr>
        <p:sp>
          <p:nvSpPr>
            <p:cNvPr id="16423" name="직사각형 15">
              <a:extLst>
                <a:ext uri="{FF2B5EF4-FFF2-40B4-BE49-F238E27FC236}">
                  <a16:creationId xmlns:a16="http://schemas.microsoft.com/office/drawing/2014/main" id="{3B4C91E6-1B6A-4F49-BE03-A6B1F10A5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920" y="1340767"/>
              <a:ext cx="2664296" cy="864096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BDFE642-8CB4-4B8F-A294-9E3F587263AF}"/>
                </a:ext>
              </a:extLst>
            </p:cNvPr>
            <p:cNvSpPr/>
            <p:nvPr/>
          </p:nvSpPr>
          <p:spPr bwMode="auto">
            <a:xfrm>
              <a:off x="4607704" y="1170400"/>
              <a:ext cx="1152729" cy="417917"/>
            </a:xfrm>
            <a:prstGeom prst="rect">
              <a:avLst/>
            </a:prstGeom>
            <a:solidFill>
              <a:srgbClr val="CCCCE6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ko-KR" altLang="en-US" sz="1050" b="1" dirty="0"/>
                <a:t>스마트 장치 제작사</a:t>
              </a:r>
            </a:p>
          </p:txBody>
        </p:sp>
        <p:pic>
          <p:nvPicPr>
            <p:cNvPr id="16425" name="Picture 4">
              <a:extLst>
                <a:ext uri="{FF2B5EF4-FFF2-40B4-BE49-F238E27FC236}">
                  <a16:creationId xmlns:a16="http://schemas.microsoft.com/office/drawing/2014/main" id="{24C9E318-2D96-4B87-9366-E5EC23CEA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1640833"/>
              <a:ext cx="113347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CC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26" name="Picture 5">
              <a:extLst>
                <a:ext uri="{FF2B5EF4-FFF2-40B4-BE49-F238E27FC236}">
                  <a16:creationId xmlns:a16="http://schemas.microsoft.com/office/drawing/2014/main" id="{96A7D5EF-7BA2-4A19-BFEE-29E32424A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130" y="1650034"/>
              <a:ext cx="41910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CC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27" name="Picture 6">
              <a:extLst>
                <a:ext uri="{FF2B5EF4-FFF2-40B4-BE49-F238E27FC236}">
                  <a16:creationId xmlns:a16="http://schemas.microsoft.com/office/drawing/2014/main" id="{54AE270A-58F9-479B-975F-C20A60BE1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998" y="1641933"/>
              <a:ext cx="595193" cy="48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CC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96" name="그룹 22">
            <a:extLst>
              <a:ext uri="{FF2B5EF4-FFF2-40B4-BE49-F238E27FC236}">
                <a16:creationId xmlns:a16="http://schemas.microsoft.com/office/drawing/2014/main" id="{253C27DD-BDB3-481E-96BB-CBFA5560EC94}"/>
              </a:ext>
            </a:extLst>
          </p:cNvPr>
          <p:cNvGrpSpPr>
            <a:grpSpLocks/>
          </p:cNvGrpSpPr>
          <p:nvPr/>
        </p:nvGrpSpPr>
        <p:grpSpPr bwMode="auto">
          <a:xfrm>
            <a:off x="6156325" y="1169988"/>
            <a:ext cx="2663825" cy="1035050"/>
            <a:chOff x="467544" y="1170400"/>
            <a:chExt cx="2664296" cy="1034464"/>
          </a:xfrm>
        </p:grpSpPr>
        <p:sp>
          <p:nvSpPr>
            <p:cNvPr id="16421" name="직사각형 23">
              <a:extLst>
                <a:ext uri="{FF2B5EF4-FFF2-40B4-BE49-F238E27FC236}">
                  <a16:creationId xmlns:a16="http://schemas.microsoft.com/office/drawing/2014/main" id="{5466A184-D42A-44A0-8518-9B98FCAD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4" y="1340768"/>
              <a:ext cx="2664296" cy="864096"/>
            </a:xfrm>
            <a:prstGeom prst="rect">
              <a:avLst/>
            </a:prstGeom>
            <a:solidFill>
              <a:srgbClr val="7030A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ko-KR" altLang="en-US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6422" name="직사각형 26">
              <a:extLst>
                <a:ext uri="{FF2B5EF4-FFF2-40B4-BE49-F238E27FC236}">
                  <a16:creationId xmlns:a16="http://schemas.microsoft.com/office/drawing/2014/main" id="{3AD0E360-4E9D-43A4-BD08-927DDED06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752" y="1170400"/>
              <a:ext cx="1153880" cy="309958"/>
            </a:xfrm>
            <a:prstGeom prst="rect">
              <a:avLst/>
            </a:prstGeom>
            <a:solidFill>
              <a:srgbClr val="CCCCE6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o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o"/>
                <a:defRPr sz="1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sz="1400" b="1">
                  <a:solidFill>
                    <a:schemeClr val="tx2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콘텐츠 기업</a:t>
              </a:r>
            </a:p>
          </p:txBody>
        </p:sp>
      </p:grpSp>
      <p:pic>
        <p:nvPicPr>
          <p:cNvPr id="16397" name="Picture 7">
            <a:extLst>
              <a:ext uri="{FF2B5EF4-FFF2-40B4-BE49-F238E27FC236}">
                <a16:creationId xmlns:a16="http://schemas.microsoft.com/office/drawing/2014/main" id="{CF57A9A6-810E-4A64-974B-EEBA0CFF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1649413"/>
            <a:ext cx="9366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CC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Picture 8">
            <a:extLst>
              <a:ext uri="{FF2B5EF4-FFF2-40B4-BE49-F238E27FC236}">
                <a16:creationId xmlns:a16="http://schemas.microsoft.com/office/drawing/2014/main" id="{818703BE-B140-4CD9-A948-7702EEF4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511300"/>
            <a:ext cx="9366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CC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9" name="모서리가 둥근 직사각형 29">
            <a:extLst>
              <a:ext uri="{FF2B5EF4-FFF2-40B4-BE49-F238E27FC236}">
                <a16:creationId xmlns:a16="http://schemas.microsoft.com/office/drawing/2014/main" id="{6A5806E0-2A44-4897-9A8D-92C98E0BB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2865438"/>
            <a:ext cx="1984375" cy="581025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3D </a:t>
            </a:r>
            <a:r>
              <a:rPr lang="ko-KR" altLang="en-US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그래픽스 제작 </a:t>
            </a:r>
            <a:b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</a:b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3D Max, Maya</a:t>
            </a:r>
            <a:endParaRPr lang="ko-KR" altLang="en-US" sz="14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6400" name="모서리가 둥근 직사각형 30">
            <a:extLst>
              <a:ext uri="{FF2B5EF4-FFF2-40B4-BE49-F238E27FC236}">
                <a16:creationId xmlns:a16="http://schemas.microsoft.com/office/drawing/2014/main" id="{815C8615-4B1B-4925-9A9F-EB61F051C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2865438"/>
            <a:ext cx="1908175" cy="342900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2D </a:t>
            </a:r>
            <a:r>
              <a:rPr lang="ko-KR" altLang="en-US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영상 편집</a:t>
            </a: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(NLE)</a:t>
            </a:r>
            <a:endParaRPr lang="ko-KR" altLang="en-US" sz="14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6401" name="모서리가 둥근 직사각형 31">
            <a:extLst>
              <a:ext uri="{FF2B5EF4-FFF2-40B4-BE49-F238E27FC236}">
                <a16:creationId xmlns:a16="http://schemas.microsoft.com/office/drawing/2014/main" id="{6CC10A58-EF48-4DEB-9094-6728826B7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00" y="2865438"/>
            <a:ext cx="1985963" cy="581025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게임 엔진 </a:t>
            </a:r>
            <a:b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</a:b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Unity3D, Ogre3D…</a:t>
            </a:r>
            <a:endParaRPr lang="ko-KR" altLang="en-US" sz="14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6402" name="모서리가 둥근 직사각형 32">
            <a:extLst>
              <a:ext uri="{FF2B5EF4-FFF2-40B4-BE49-F238E27FC236}">
                <a16:creationId xmlns:a16="http://schemas.microsoft.com/office/drawing/2014/main" id="{C76E255F-91DD-4D87-B4FD-698F41F52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865438"/>
            <a:ext cx="1774825" cy="700087"/>
          </a:xfrm>
          <a:prstGeom prst="roundRect">
            <a:avLst>
              <a:gd name="adj" fmla="val 16667"/>
            </a:avLst>
          </a:prstGeom>
          <a:solidFill>
            <a:srgbClr val="CCCCE6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안드로이드</a:t>
            </a:r>
            <a:r>
              <a:rPr lang="en-US" altLang="ko-KR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, iOS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 sz="14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사용자 인터페이스</a:t>
            </a:r>
          </a:p>
        </p:txBody>
      </p:sp>
      <p:cxnSp>
        <p:nvCxnSpPr>
          <p:cNvPr id="16403" name="꺾인 연결선 18">
            <a:extLst>
              <a:ext uri="{FF2B5EF4-FFF2-40B4-BE49-F238E27FC236}">
                <a16:creationId xmlns:a16="http://schemas.microsoft.com/office/drawing/2014/main" id="{CCED4FA3-E857-45B7-A7B5-90BFDA72C269}"/>
              </a:ext>
            </a:extLst>
          </p:cNvPr>
          <p:cNvCxnSpPr>
            <a:cxnSpLocks noChangeShapeType="1"/>
            <a:stCxn id="16391" idx="0"/>
            <a:endCxn id="16388" idx="2"/>
          </p:cNvCxnSpPr>
          <p:nvPr/>
        </p:nvCxnSpPr>
        <p:spPr bwMode="auto">
          <a:xfrm rot="16200000" flipV="1">
            <a:off x="1665288" y="5275262"/>
            <a:ext cx="611188" cy="881063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꺾인 연결선 36">
            <a:extLst>
              <a:ext uri="{FF2B5EF4-FFF2-40B4-BE49-F238E27FC236}">
                <a16:creationId xmlns:a16="http://schemas.microsoft.com/office/drawing/2014/main" id="{162F23A6-C06F-41D9-93D5-9908EA2B62B9}"/>
              </a:ext>
            </a:extLst>
          </p:cNvPr>
          <p:cNvCxnSpPr>
            <a:cxnSpLocks noChangeShapeType="1"/>
            <a:stCxn id="16391" idx="0"/>
            <a:endCxn id="16392" idx="2"/>
          </p:cNvCxnSpPr>
          <p:nvPr/>
        </p:nvCxnSpPr>
        <p:spPr bwMode="auto">
          <a:xfrm rot="5400000" flipH="1" flipV="1">
            <a:off x="2545557" y="5276056"/>
            <a:ext cx="611188" cy="87947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꺾인 연결선 39">
            <a:extLst>
              <a:ext uri="{FF2B5EF4-FFF2-40B4-BE49-F238E27FC236}">
                <a16:creationId xmlns:a16="http://schemas.microsoft.com/office/drawing/2014/main" id="{8EB24722-AC71-4BE3-950F-73F25DFBF2C4}"/>
              </a:ext>
            </a:extLst>
          </p:cNvPr>
          <p:cNvCxnSpPr>
            <a:cxnSpLocks noChangeShapeType="1"/>
            <a:stCxn id="16389" idx="0"/>
            <a:endCxn id="16387" idx="2"/>
          </p:cNvCxnSpPr>
          <p:nvPr/>
        </p:nvCxnSpPr>
        <p:spPr bwMode="auto">
          <a:xfrm rot="5400000" flipH="1" flipV="1">
            <a:off x="4708525" y="4873625"/>
            <a:ext cx="1227138" cy="1068388"/>
          </a:xfrm>
          <a:prstGeom prst="bentConnector3">
            <a:avLst>
              <a:gd name="adj1" fmla="val 26449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꺾인 연결선 42">
            <a:extLst>
              <a:ext uri="{FF2B5EF4-FFF2-40B4-BE49-F238E27FC236}">
                <a16:creationId xmlns:a16="http://schemas.microsoft.com/office/drawing/2014/main" id="{A16C8832-AE6F-4CE9-B738-FCF2862C8025}"/>
              </a:ext>
            </a:extLst>
          </p:cNvPr>
          <p:cNvCxnSpPr>
            <a:cxnSpLocks noChangeShapeType="1"/>
            <a:stCxn id="16390" idx="0"/>
            <a:endCxn id="16387" idx="2"/>
          </p:cNvCxnSpPr>
          <p:nvPr/>
        </p:nvCxnSpPr>
        <p:spPr bwMode="auto">
          <a:xfrm rot="16200000" flipV="1">
            <a:off x="5248275" y="5402263"/>
            <a:ext cx="1227138" cy="11112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꺾인 연결선 46">
            <a:extLst>
              <a:ext uri="{FF2B5EF4-FFF2-40B4-BE49-F238E27FC236}">
                <a16:creationId xmlns:a16="http://schemas.microsoft.com/office/drawing/2014/main" id="{065CFED0-BF9C-4425-A9A2-7774E6077753}"/>
              </a:ext>
            </a:extLst>
          </p:cNvPr>
          <p:cNvCxnSpPr>
            <a:cxnSpLocks noChangeShapeType="1"/>
            <a:stCxn id="16393" idx="0"/>
            <a:endCxn id="16387" idx="2"/>
          </p:cNvCxnSpPr>
          <p:nvPr/>
        </p:nvCxnSpPr>
        <p:spPr bwMode="auto">
          <a:xfrm rot="16200000" flipV="1">
            <a:off x="5788819" y="4861719"/>
            <a:ext cx="1227138" cy="1092200"/>
          </a:xfrm>
          <a:prstGeom prst="bentConnector3">
            <a:avLst>
              <a:gd name="adj1" fmla="val 26449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8" name="꺾인 연결선 52">
            <a:extLst>
              <a:ext uri="{FF2B5EF4-FFF2-40B4-BE49-F238E27FC236}">
                <a16:creationId xmlns:a16="http://schemas.microsoft.com/office/drawing/2014/main" id="{C2C5715D-F64E-4B92-A221-A33E2CDAEF42}"/>
              </a:ext>
            </a:extLst>
          </p:cNvPr>
          <p:cNvCxnSpPr>
            <a:cxnSpLocks noChangeShapeType="1"/>
            <a:stCxn id="16388" idx="0"/>
            <a:endCxn id="16401" idx="2"/>
          </p:cNvCxnSpPr>
          <p:nvPr/>
        </p:nvCxnSpPr>
        <p:spPr bwMode="auto">
          <a:xfrm rot="5400000" flipH="1" flipV="1">
            <a:off x="1616869" y="3359944"/>
            <a:ext cx="1587500" cy="1760538"/>
          </a:xfrm>
          <a:prstGeom prst="bentConnector3">
            <a:avLst>
              <a:gd name="adj1" fmla="val 80056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9" name="꺾인 연결선 72">
            <a:extLst>
              <a:ext uri="{FF2B5EF4-FFF2-40B4-BE49-F238E27FC236}">
                <a16:creationId xmlns:a16="http://schemas.microsoft.com/office/drawing/2014/main" id="{F9A644AD-7650-4A45-BFB5-ED15030699E6}"/>
              </a:ext>
            </a:extLst>
          </p:cNvPr>
          <p:cNvCxnSpPr>
            <a:cxnSpLocks noChangeShapeType="1"/>
            <a:stCxn id="16392" idx="0"/>
            <a:endCxn id="16401" idx="2"/>
          </p:cNvCxnSpPr>
          <p:nvPr/>
        </p:nvCxnSpPr>
        <p:spPr bwMode="auto">
          <a:xfrm rot="5400000" flipH="1" flipV="1">
            <a:off x="2497138" y="4240213"/>
            <a:ext cx="1587500" cy="127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꺾인 연결선 75">
            <a:extLst>
              <a:ext uri="{FF2B5EF4-FFF2-40B4-BE49-F238E27FC236}">
                <a16:creationId xmlns:a16="http://schemas.microsoft.com/office/drawing/2014/main" id="{250BD717-3E26-4CAD-801A-628E2350938C}"/>
              </a:ext>
            </a:extLst>
          </p:cNvPr>
          <p:cNvCxnSpPr>
            <a:cxnSpLocks noChangeShapeType="1"/>
            <a:stCxn id="16392" idx="0"/>
            <a:endCxn id="16402" idx="2"/>
          </p:cNvCxnSpPr>
          <p:nvPr/>
        </p:nvCxnSpPr>
        <p:spPr bwMode="auto">
          <a:xfrm rot="16200000" flipV="1">
            <a:off x="1415257" y="3158331"/>
            <a:ext cx="1468438" cy="2282825"/>
          </a:xfrm>
          <a:prstGeom prst="bentConnector3">
            <a:avLst>
              <a:gd name="adj1" fmla="val 86227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꺾인 연결선 79">
            <a:extLst>
              <a:ext uri="{FF2B5EF4-FFF2-40B4-BE49-F238E27FC236}">
                <a16:creationId xmlns:a16="http://schemas.microsoft.com/office/drawing/2014/main" id="{09FC8ED6-5EF9-4F56-AAB4-ED5B6B9E963F}"/>
              </a:ext>
            </a:extLst>
          </p:cNvPr>
          <p:cNvCxnSpPr>
            <a:cxnSpLocks noChangeShapeType="1"/>
            <a:stCxn id="16387" idx="0"/>
            <a:endCxn id="16401" idx="2"/>
          </p:cNvCxnSpPr>
          <p:nvPr/>
        </p:nvCxnSpPr>
        <p:spPr bwMode="auto">
          <a:xfrm rot="16200000" flipV="1">
            <a:off x="4255294" y="2482057"/>
            <a:ext cx="636587" cy="25654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꺾인 연결선 97">
            <a:extLst>
              <a:ext uri="{FF2B5EF4-FFF2-40B4-BE49-F238E27FC236}">
                <a16:creationId xmlns:a16="http://schemas.microsoft.com/office/drawing/2014/main" id="{7808F5CA-D7C7-4D5B-A8C4-C395D0DC9D31}"/>
              </a:ext>
            </a:extLst>
          </p:cNvPr>
          <p:cNvCxnSpPr>
            <a:cxnSpLocks noChangeShapeType="1"/>
            <a:stCxn id="16391" idx="0"/>
            <a:endCxn id="16387" idx="2"/>
          </p:cNvCxnSpPr>
          <p:nvPr/>
        </p:nvCxnSpPr>
        <p:spPr bwMode="auto">
          <a:xfrm rot="5400000" flipH="1" flipV="1">
            <a:off x="3520282" y="3685381"/>
            <a:ext cx="1227138" cy="3444875"/>
          </a:xfrm>
          <a:prstGeom prst="bentConnector3">
            <a:avLst>
              <a:gd name="adj1" fmla="val 2581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꺾인 연결선 104">
            <a:extLst>
              <a:ext uri="{FF2B5EF4-FFF2-40B4-BE49-F238E27FC236}">
                <a16:creationId xmlns:a16="http://schemas.microsoft.com/office/drawing/2014/main" id="{C12E5E78-1F84-499F-AC90-E4C4E66900F7}"/>
              </a:ext>
            </a:extLst>
          </p:cNvPr>
          <p:cNvCxnSpPr>
            <a:cxnSpLocks noChangeShapeType="1"/>
            <a:stCxn id="16387" idx="0"/>
            <a:endCxn id="16399" idx="2"/>
          </p:cNvCxnSpPr>
          <p:nvPr/>
        </p:nvCxnSpPr>
        <p:spPr bwMode="auto">
          <a:xfrm rot="16200000" flipV="1">
            <a:off x="5472113" y="3698875"/>
            <a:ext cx="636587" cy="131763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4" name="꺾인 연결선 107">
            <a:extLst>
              <a:ext uri="{FF2B5EF4-FFF2-40B4-BE49-F238E27FC236}">
                <a16:creationId xmlns:a16="http://schemas.microsoft.com/office/drawing/2014/main" id="{68D3835C-E204-4C24-B19B-7D4C36D19050}"/>
              </a:ext>
            </a:extLst>
          </p:cNvPr>
          <p:cNvCxnSpPr>
            <a:cxnSpLocks noChangeShapeType="1"/>
            <a:stCxn id="16387" idx="0"/>
            <a:endCxn id="16400" idx="2"/>
          </p:cNvCxnSpPr>
          <p:nvPr/>
        </p:nvCxnSpPr>
        <p:spPr bwMode="auto">
          <a:xfrm rot="5400000" flipH="1" flipV="1">
            <a:off x="6423820" y="2640806"/>
            <a:ext cx="874712" cy="2009775"/>
          </a:xfrm>
          <a:prstGeom prst="bentConnector3">
            <a:avLst>
              <a:gd name="adj1" fmla="val 38384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5" name="꺾인 연결선 111">
            <a:extLst>
              <a:ext uri="{FF2B5EF4-FFF2-40B4-BE49-F238E27FC236}">
                <a16:creationId xmlns:a16="http://schemas.microsoft.com/office/drawing/2014/main" id="{DE3D9F49-D751-4A5C-919C-855DB35A35D0}"/>
              </a:ext>
            </a:extLst>
          </p:cNvPr>
          <p:cNvCxnSpPr>
            <a:cxnSpLocks noChangeShapeType="1"/>
            <a:stCxn id="16402" idx="0"/>
            <a:endCxn id="16423" idx="2"/>
          </p:cNvCxnSpPr>
          <p:nvPr/>
        </p:nvCxnSpPr>
        <p:spPr bwMode="auto">
          <a:xfrm rot="5400000" flipH="1" flipV="1">
            <a:off x="1047751" y="2228850"/>
            <a:ext cx="596900" cy="67627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6" name="꺾인 연결선 114">
            <a:extLst>
              <a:ext uri="{FF2B5EF4-FFF2-40B4-BE49-F238E27FC236}">
                <a16:creationId xmlns:a16="http://schemas.microsoft.com/office/drawing/2014/main" id="{135D73D4-970D-4B62-B23E-F96C283D8DCD}"/>
              </a:ext>
            </a:extLst>
          </p:cNvPr>
          <p:cNvCxnSpPr>
            <a:cxnSpLocks noChangeShapeType="1"/>
            <a:stCxn id="16401" idx="0"/>
            <a:endCxn id="16423" idx="2"/>
          </p:cNvCxnSpPr>
          <p:nvPr/>
        </p:nvCxnSpPr>
        <p:spPr bwMode="auto">
          <a:xfrm rot="16200000" flipV="1">
            <a:off x="2189163" y="1763713"/>
            <a:ext cx="596900" cy="160655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7" name="꺾인 연결선 117">
            <a:extLst>
              <a:ext uri="{FF2B5EF4-FFF2-40B4-BE49-F238E27FC236}">
                <a16:creationId xmlns:a16="http://schemas.microsoft.com/office/drawing/2014/main" id="{E2BFF4A3-F36A-40FE-B9D4-8CB186735091}"/>
              </a:ext>
            </a:extLst>
          </p:cNvPr>
          <p:cNvCxnSpPr>
            <a:cxnSpLocks noChangeShapeType="1"/>
            <a:stCxn id="16401" idx="0"/>
            <a:endCxn id="16428" idx="2"/>
          </p:cNvCxnSpPr>
          <p:nvPr/>
        </p:nvCxnSpPr>
        <p:spPr bwMode="auto">
          <a:xfrm rot="5400000" flipH="1" flipV="1">
            <a:off x="3659188" y="1900238"/>
            <a:ext cx="596900" cy="13335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8" name="꺾인 연결선 121">
            <a:extLst>
              <a:ext uri="{FF2B5EF4-FFF2-40B4-BE49-F238E27FC236}">
                <a16:creationId xmlns:a16="http://schemas.microsoft.com/office/drawing/2014/main" id="{57FA6CA9-2207-4BA9-923D-758CFAC3391A}"/>
              </a:ext>
            </a:extLst>
          </p:cNvPr>
          <p:cNvCxnSpPr>
            <a:cxnSpLocks noChangeShapeType="1"/>
            <a:stCxn id="16399" idx="0"/>
            <a:endCxn id="16428" idx="2"/>
          </p:cNvCxnSpPr>
          <p:nvPr/>
        </p:nvCxnSpPr>
        <p:spPr bwMode="auto">
          <a:xfrm rot="16200000" flipV="1">
            <a:off x="4876007" y="2016919"/>
            <a:ext cx="596900" cy="1100137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9" name="꺾인 연결선 124">
            <a:extLst>
              <a:ext uri="{FF2B5EF4-FFF2-40B4-BE49-F238E27FC236}">
                <a16:creationId xmlns:a16="http://schemas.microsoft.com/office/drawing/2014/main" id="{EC868797-949C-4587-963E-CEFEBA92B8F7}"/>
              </a:ext>
            </a:extLst>
          </p:cNvPr>
          <p:cNvCxnSpPr>
            <a:cxnSpLocks noChangeShapeType="1"/>
            <a:stCxn id="16399" idx="0"/>
            <a:endCxn id="16421" idx="2"/>
          </p:cNvCxnSpPr>
          <p:nvPr/>
        </p:nvCxnSpPr>
        <p:spPr bwMode="auto">
          <a:xfrm rot="5400000" flipH="1" flipV="1">
            <a:off x="6276182" y="1653381"/>
            <a:ext cx="660400" cy="1763713"/>
          </a:xfrm>
          <a:prstGeom prst="bentConnector3">
            <a:avLst>
              <a:gd name="adj1" fmla="val 45269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0" name="꺾인 연결선 127">
            <a:extLst>
              <a:ext uri="{FF2B5EF4-FFF2-40B4-BE49-F238E27FC236}">
                <a16:creationId xmlns:a16="http://schemas.microsoft.com/office/drawing/2014/main" id="{8215FD6B-3091-45C0-B080-FEC5BCE6B56E}"/>
              </a:ext>
            </a:extLst>
          </p:cNvPr>
          <p:cNvCxnSpPr>
            <a:cxnSpLocks noChangeShapeType="1"/>
            <a:stCxn id="16400" idx="0"/>
            <a:endCxn id="16421" idx="2"/>
          </p:cNvCxnSpPr>
          <p:nvPr/>
        </p:nvCxnSpPr>
        <p:spPr bwMode="auto">
          <a:xfrm rot="16200000" flipV="1">
            <a:off x="7346951" y="2346325"/>
            <a:ext cx="660400" cy="377825"/>
          </a:xfrm>
          <a:prstGeom prst="bentConnector3">
            <a:avLst>
              <a:gd name="adj1" fmla="val 45269"/>
            </a:avLst>
          </a:prstGeom>
          <a:noFill/>
          <a:ln w="28575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B68B4D4C-52BD-4015-84D4-077304EB012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Cloth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3251" name="내용 개체 틀 2">
            <a:extLst>
              <a:ext uri="{FF2B5EF4-FFF2-40B4-BE49-F238E27FC236}">
                <a16:creationId xmlns:a16="http://schemas.microsoft.com/office/drawing/2014/main" id="{ED171E06-F582-472C-B3CB-822F7A8237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975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03E746-B527-47A8-82F1-006E2ED9E0BD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253" name="Text Box 24">
            <a:extLst>
              <a:ext uri="{FF2B5EF4-FFF2-40B4-BE49-F238E27FC236}">
                <a16:creationId xmlns:a16="http://schemas.microsoft.com/office/drawing/2014/main" id="{26D8E4B7-3650-40BA-9131-C97A8D6EE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6877050"/>
            <a:ext cx="27622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</a:t>
            </a:r>
          </a:p>
        </p:txBody>
      </p:sp>
      <p:pic>
        <p:nvPicPr>
          <p:cNvPr id="7" name="fashion_show.wmv">
            <a:hlinkClick r:id="" action="ppaction://media"/>
            <a:extLst>
              <a:ext uri="{FF2B5EF4-FFF2-40B4-BE49-F238E27FC236}">
                <a16:creationId xmlns:a16="http://schemas.microsoft.com/office/drawing/2014/main" id="{6E1F56D3-1221-477E-AC61-0252F699F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57313"/>
            <a:ext cx="6738938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74FA070F-3CC8-45E4-85A6-B3FE172BD83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Hair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4275" name="내용 개체 틀 2">
            <a:extLst>
              <a:ext uri="{FF2B5EF4-FFF2-40B4-BE49-F238E27FC236}">
                <a16:creationId xmlns:a16="http://schemas.microsoft.com/office/drawing/2014/main" id="{5E91889B-EBEF-45C0-9419-AF35F4804D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975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4CD747-D2F9-4C75-BC6E-39568A8DF0B6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277" name="Text Box 24">
            <a:extLst>
              <a:ext uri="{FF2B5EF4-FFF2-40B4-BE49-F238E27FC236}">
                <a16:creationId xmlns:a16="http://schemas.microsoft.com/office/drawing/2014/main" id="{F5034FC6-D838-44B8-82D7-E25BE2E9C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6877050"/>
            <a:ext cx="27622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</a:t>
            </a:r>
          </a:p>
        </p:txBody>
      </p:sp>
      <p:pic>
        <p:nvPicPr>
          <p:cNvPr id="8" name="fxhair_demo.wmv">
            <a:hlinkClick r:id="" action="ppaction://media"/>
            <a:extLst>
              <a:ext uri="{FF2B5EF4-FFF2-40B4-BE49-F238E27FC236}">
                <a16:creationId xmlns:a16="http://schemas.microsoft.com/office/drawing/2014/main" id="{BB6F286C-F9A7-4450-B40E-7F49BE6DF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71625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E1BF193D-2B31-4B92-9C39-F71332A2DEF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Cloth &amp; Hair Animation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5299" name="내용 개체 틀 2">
            <a:extLst>
              <a:ext uri="{FF2B5EF4-FFF2-40B4-BE49-F238E27FC236}">
                <a16:creationId xmlns:a16="http://schemas.microsoft.com/office/drawing/2014/main" id="{C6FA43F8-7258-42FD-913E-C829EC252F1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1975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C9A0E0-D40A-41D4-9351-A6CA579D6819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728" name="Text Box 24">
            <a:extLst>
              <a:ext uri="{FF2B5EF4-FFF2-40B4-BE49-F238E27FC236}">
                <a16:creationId xmlns:a16="http://schemas.microsoft.com/office/drawing/2014/main" id="{54460277-5A77-4878-8924-4F24EBD2C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825" y="6091238"/>
            <a:ext cx="1892300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The Restless, 2006</a:t>
            </a:r>
          </a:p>
        </p:txBody>
      </p:sp>
      <p:pic>
        <p:nvPicPr>
          <p:cNvPr id="6" name="restless.wmv">
            <a:hlinkClick r:id="" action="ppaction://media"/>
            <a:extLst>
              <a:ext uri="{FF2B5EF4-FFF2-40B4-BE49-F238E27FC236}">
                <a16:creationId xmlns:a16="http://schemas.microsoft.com/office/drawing/2014/main" id="{276F911B-0BC4-4622-8D1E-BB7E8DE909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857375"/>
            <a:ext cx="89408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바닥글 개체 틀 3">
            <a:extLst>
              <a:ext uri="{FF2B5EF4-FFF2-40B4-BE49-F238E27FC236}">
                <a16:creationId xmlns:a16="http://schemas.microsoft.com/office/drawing/2014/main" id="{C405AF65-9DC1-4390-9F63-0A6AF2C5AAF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731694F-64BE-433A-B306-0DCF3FD49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Applications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2D4C2E59-99D9-4A55-A5E6-A34DB6046C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Movie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Animation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Game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Computer-Aided Design (CAD)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Scientific Visualization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>
                <a:ea typeface="굴림" panose="020B0600000101010101" pitchFamily="50" charset="-127"/>
              </a:rPr>
              <a:t>Training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바닥글 개체 틀 3">
            <a:extLst>
              <a:ext uri="{FF2B5EF4-FFF2-40B4-BE49-F238E27FC236}">
                <a16:creationId xmlns:a16="http://schemas.microsoft.com/office/drawing/2014/main" id="{1083BB69-D608-4F33-929C-7D8E703E1E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01B3F761-252C-4F79-BFBA-98707E198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Movie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6C86D212-DC03-4C52-B50C-79BC5CD2A0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FB251F08-3642-44CC-B63E-D5FA098FE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056313"/>
            <a:ext cx="354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"Geri's Game."  (c) Pixar 1997</a:t>
            </a:r>
          </a:p>
        </p:txBody>
      </p:sp>
      <p:pic>
        <p:nvPicPr>
          <p:cNvPr id="7" name="Edit_A VFX Journey Through Pan’s Labyrinth.wmv">
            <a:hlinkClick r:id="" action="ppaction://media"/>
            <a:extLst>
              <a:ext uri="{FF2B5EF4-FFF2-40B4-BE49-F238E27FC236}">
                <a16:creationId xmlns:a16="http://schemas.microsoft.com/office/drawing/2014/main" id="{8F9705E6-9056-41A3-A7E2-A9C8E77D3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357313"/>
            <a:ext cx="5810250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4">
            <a:extLst>
              <a:ext uri="{FF2B5EF4-FFF2-40B4-BE49-F238E27FC236}">
                <a16:creationId xmlns:a16="http://schemas.microsoft.com/office/drawing/2014/main" id="{97BE8A46-44D9-41C9-ADA4-0A6A4B0B4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5857875"/>
            <a:ext cx="3810000" cy="592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A VFX Journey Through Pan’s Labyrinth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CafeFX,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바닥글 개체 틀 3">
            <a:extLst>
              <a:ext uri="{FF2B5EF4-FFF2-40B4-BE49-F238E27FC236}">
                <a16:creationId xmlns:a16="http://schemas.microsoft.com/office/drawing/2014/main" id="{1F08CC2A-690D-402A-A674-58EA1B2F37D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6E0B3529-607F-44E9-8512-A419E0550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Animation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34D8B78A-6EC5-487E-AC2D-690D4A064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1C79CDC5-C311-41CB-826B-DAA4CA36B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056313"/>
            <a:ext cx="354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"Geri's Game."  (c) Pixar 1997</a:t>
            </a: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46550042-3E36-41F3-B8EC-B051FC68E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162675"/>
            <a:ext cx="1446213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Shrek 3, 2007</a:t>
            </a:r>
          </a:p>
        </p:txBody>
      </p:sp>
      <p:pic>
        <p:nvPicPr>
          <p:cNvPr id="8" name="bb.WMV">
            <a:hlinkClick r:id="" action="ppaction://media"/>
            <a:extLst>
              <a:ext uri="{FF2B5EF4-FFF2-40B4-BE49-F238E27FC236}">
                <a16:creationId xmlns:a16="http://schemas.microsoft.com/office/drawing/2014/main" id="{605AFDB3-D356-41B9-A3C0-AC5441E53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357313"/>
            <a:ext cx="8382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바닥글 개체 틀 3">
            <a:extLst>
              <a:ext uri="{FF2B5EF4-FFF2-40B4-BE49-F238E27FC236}">
                <a16:creationId xmlns:a16="http://schemas.microsoft.com/office/drawing/2014/main" id="{74578B8D-825E-4C04-AA33-D1C6FE0753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CA793B3-9A7F-4CC2-85F1-859A21D5F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Animation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4A5376C7-6184-4E2E-89D9-5519F4CE7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41A0A0D1-7C85-4F41-9E33-6FBD66CAA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056313"/>
            <a:ext cx="354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"Geri's Game."  (c) Pixar 1997</a:t>
            </a: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5DAB9931-C100-4097-B5F9-8E0A897DF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162675"/>
            <a:ext cx="162242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Ice Age 3, 2009</a:t>
            </a:r>
          </a:p>
        </p:txBody>
      </p:sp>
      <p:pic>
        <p:nvPicPr>
          <p:cNvPr id="10" name="IceAge3_clip.wmv">
            <a:hlinkClick r:id="" action="ppaction://media"/>
            <a:extLst>
              <a:ext uri="{FF2B5EF4-FFF2-40B4-BE49-F238E27FC236}">
                <a16:creationId xmlns:a16="http://schemas.microsoft.com/office/drawing/2014/main" id="{5C132465-3114-4DF4-9B58-8410B07A5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14450"/>
            <a:ext cx="7215188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바닥글 개체 틀 3">
            <a:extLst>
              <a:ext uri="{FF2B5EF4-FFF2-40B4-BE49-F238E27FC236}">
                <a16:creationId xmlns:a16="http://schemas.microsoft.com/office/drawing/2014/main" id="{AC4F92C8-DA18-4E7B-9AAF-D2D3C0162B0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E445841-3B19-4D32-BCF7-94AAF74E6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Game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1D6647F-4072-4A67-AFD7-A17F7F8C8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5AC2E7AB-1CAE-4D2A-8053-35470E7A8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056313"/>
            <a:ext cx="354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"Geri's Game."  (c) Pixar 1997</a:t>
            </a:r>
          </a:p>
        </p:txBody>
      </p:sp>
      <p:pic>
        <p:nvPicPr>
          <p:cNvPr id="7" name="Gears of War.wmv">
            <a:hlinkClick r:id="" action="ppaction://media"/>
            <a:extLst>
              <a:ext uri="{FF2B5EF4-FFF2-40B4-BE49-F238E27FC236}">
                <a16:creationId xmlns:a16="http://schemas.microsoft.com/office/drawing/2014/main" id="{7F81DC92-8476-4446-BA9B-63047D780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357313"/>
            <a:ext cx="5976938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4">
            <a:extLst>
              <a:ext uri="{FF2B5EF4-FFF2-40B4-BE49-F238E27FC236}">
                <a16:creationId xmlns:a16="http://schemas.microsoft.com/office/drawing/2014/main" id="{42B5106B-0B81-4178-B0B3-EF2DC86E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5908675"/>
            <a:ext cx="1428750" cy="592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Gears of War 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Epic Games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바닥글 개체 틀 3">
            <a:extLst>
              <a:ext uri="{FF2B5EF4-FFF2-40B4-BE49-F238E27FC236}">
                <a16:creationId xmlns:a16="http://schemas.microsoft.com/office/drawing/2014/main" id="{81373285-7777-42E8-9636-BED06214DB3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8316BE1B-1C7D-4F67-AC46-E9CA95C46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Game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FCE35FB-644F-49E3-98C5-9AB3396E0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D715E0B5-76D9-49ED-96D4-ADCB09353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056313"/>
            <a:ext cx="354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"Geri's Game."  (c) Pixar 1997</a:t>
            </a: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B5C75244-C638-436C-80E5-CAD702A17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5942013"/>
            <a:ext cx="1582738" cy="592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Diablo III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Blizzard Entertainment</a:t>
            </a:r>
          </a:p>
        </p:txBody>
      </p:sp>
      <p:pic>
        <p:nvPicPr>
          <p:cNvPr id="8" name="Diablo3.wmv">
            <a:hlinkClick r:id="" action="ppaction://media"/>
            <a:extLst>
              <a:ext uri="{FF2B5EF4-FFF2-40B4-BE49-F238E27FC236}">
                <a16:creationId xmlns:a16="http://schemas.microsoft.com/office/drawing/2014/main" id="{312492D8-5387-443F-8FB7-7C08608B0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323975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BB79D442-E29B-4E89-BCD2-C933F6F6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실시간 얼굴 표현</a:t>
            </a:r>
          </a:p>
        </p:txBody>
      </p:sp>
      <p:sp>
        <p:nvSpPr>
          <p:cNvPr id="62467" name="내용 개체 틀 2">
            <a:extLst>
              <a:ext uri="{FF2B5EF4-FFF2-40B4-BE49-F238E27FC236}">
                <a16:creationId xmlns:a16="http://schemas.microsoft.com/office/drawing/2014/main" id="{D98DDB52-8A99-459D-993D-261A76B17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digital ira">
            <a:hlinkClick r:id="" action="ppaction://media"/>
            <a:extLst>
              <a:ext uri="{FF2B5EF4-FFF2-40B4-BE49-F238E27FC236}">
                <a16:creationId xmlns:a16="http://schemas.microsoft.com/office/drawing/2014/main" id="{62A34CAE-20FA-4875-A9C8-CB30D6EB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419225"/>
            <a:ext cx="8115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직사각형 4">
            <a:extLst>
              <a:ext uri="{FF2B5EF4-FFF2-40B4-BE49-F238E27FC236}">
                <a16:creationId xmlns:a16="http://schemas.microsoft.com/office/drawing/2014/main" id="{38CDD76A-A6C5-41B4-8A83-614A8D6AC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6200775"/>
            <a:ext cx="42560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/>
              <a:t>https://www.facebook.com/DigitalIra?fref=ts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7A45D6B2-FDCD-46D3-A52A-97493756016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ko-KR" altLang="en-US">
                <a:ea typeface="굴림" panose="020B0600000101010101" pitchFamily="50" charset="-127"/>
              </a:rPr>
              <a:t>한국 영화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CBB9585E-0351-4DB2-9F5D-ED64866993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54E0C-0485-4B88-AE0E-E19524EA6B85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2E97D77F-38E9-4903-A14C-2B9093B0B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6143625"/>
            <a:ext cx="117157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태풍</a:t>
            </a: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2005</a:t>
            </a:r>
          </a:p>
        </p:txBody>
      </p:sp>
      <p:pic>
        <p:nvPicPr>
          <p:cNvPr id="7" name="Comp 2.wmv">
            <a:hlinkClick r:id="" action="ppaction://media"/>
            <a:extLst>
              <a:ext uri="{FF2B5EF4-FFF2-40B4-BE49-F238E27FC236}">
                <a16:creationId xmlns:a16="http://schemas.microsoft.com/office/drawing/2014/main" id="{89E7C013-671D-472F-8AD5-D40B80DCE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3063"/>
            <a:ext cx="89662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0F61B325-091D-4B29-B7ED-79CD26A2B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Computer-Aided Design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1312CEE-E72A-4ABA-9E47-C27E7F22A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For engineering and architectural system</a:t>
            </a:r>
          </a:p>
          <a:p>
            <a:r>
              <a:rPr lang="en-US" altLang="ko-KR">
                <a:ea typeface="굴림" panose="020B0600000101010101" pitchFamily="50" charset="-127"/>
              </a:rPr>
              <a:t>Design of building, automobile, aircraft, etc.</a:t>
            </a:r>
          </a:p>
        </p:txBody>
      </p:sp>
      <p:sp>
        <p:nvSpPr>
          <p:cNvPr id="63492" name="바닥글 개체 틀 3">
            <a:extLst>
              <a:ext uri="{FF2B5EF4-FFF2-40B4-BE49-F238E27FC236}">
                <a16:creationId xmlns:a16="http://schemas.microsoft.com/office/drawing/2014/main" id="{D2E3ED70-E24A-43C4-ADD7-CA4D1DF67A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pic>
        <p:nvPicPr>
          <p:cNvPr id="63493" name="Picture 12">
            <a:extLst>
              <a:ext uri="{FF2B5EF4-FFF2-40B4-BE49-F238E27FC236}">
                <a16:creationId xmlns:a16="http://schemas.microsoft.com/office/drawing/2014/main" id="{0E5D6671-DC1C-4663-A819-C02D361F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2833688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13">
            <a:extLst>
              <a:ext uri="{FF2B5EF4-FFF2-40B4-BE49-F238E27FC236}">
                <a16:creationId xmlns:a16="http://schemas.microsoft.com/office/drawing/2014/main" id="{2C889368-4397-40D6-837F-4C5C8C63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4143375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14">
            <a:extLst>
              <a:ext uri="{FF2B5EF4-FFF2-40B4-BE49-F238E27FC236}">
                <a16:creationId xmlns:a16="http://schemas.microsoft.com/office/drawing/2014/main" id="{EAAFB370-1658-4B76-954F-22F1E26D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4143375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15">
            <a:extLst>
              <a:ext uri="{FF2B5EF4-FFF2-40B4-BE49-F238E27FC236}">
                <a16:creationId xmlns:a16="http://schemas.microsoft.com/office/drawing/2014/main" id="{42E9373D-10B2-43BD-A6FF-0E9F193E5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571750"/>
            <a:ext cx="21605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7" name="Picture 16">
            <a:extLst>
              <a:ext uri="{FF2B5EF4-FFF2-40B4-BE49-F238E27FC236}">
                <a16:creationId xmlns:a16="http://schemas.microsoft.com/office/drawing/2014/main" id="{F09334A8-0EA5-4261-87B0-137352F9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3071813"/>
            <a:ext cx="310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8" name="Text Box 6">
            <a:extLst>
              <a:ext uri="{FF2B5EF4-FFF2-40B4-BE49-F238E27FC236}">
                <a16:creationId xmlns:a16="http://schemas.microsoft.com/office/drawing/2014/main" id="{26739859-A31A-4BCC-B6FB-B06B0E04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5715000"/>
            <a:ext cx="2601913" cy="523875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Computer aided sculptures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8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Ergun Akleman</a:t>
            </a:r>
            <a:endParaRPr lang="en-US" altLang="ko-KR" sz="800" i="1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3499" name="Text Box 6">
            <a:extLst>
              <a:ext uri="{FF2B5EF4-FFF2-40B4-BE49-F238E27FC236}">
                <a16:creationId xmlns:a16="http://schemas.microsoft.com/office/drawing/2014/main" id="{41648D4F-4874-42EB-940B-6F598A31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5715000"/>
            <a:ext cx="1836737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Design of a House</a:t>
            </a:r>
          </a:p>
        </p:txBody>
      </p:sp>
      <p:sp>
        <p:nvSpPr>
          <p:cNvPr id="63500" name="Text Box 6">
            <a:extLst>
              <a:ext uri="{FF2B5EF4-FFF2-40B4-BE49-F238E27FC236}">
                <a16:creationId xmlns:a16="http://schemas.microsoft.com/office/drawing/2014/main" id="{956124F3-CB8A-4B93-84D4-54BA61E26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5715000"/>
            <a:ext cx="2627313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Design of mechanical parts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바닥글 개체 틀 3">
            <a:extLst>
              <a:ext uri="{FF2B5EF4-FFF2-40B4-BE49-F238E27FC236}">
                <a16:creationId xmlns:a16="http://schemas.microsoft.com/office/drawing/2014/main" id="{639690C8-A338-4D0D-BCEC-088F9B618A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65B7948-07E9-4FD6-B1A7-1A7C5C4DB3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Scientific Visualization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FF5F8A8-66A8-4A98-B69B-33951F4BCD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For scientific, engineering, and medical data</a:t>
            </a:r>
          </a:p>
        </p:txBody>
      </p:sp>
      <p:pic>
        <p:nvPicPr>
          <p:cNvPr id="64517" name="Picture 11">
            <a:extLst>
              <a:ext uri="{FF2B5EF4-FFF2-40B4-BE49-F238E27FC236}">
                <a16:creationId xmlns:a16="http://schemas.microsoft.com/office/drawing/2014/main" id="{B179130C-3995-4C05-B6AB-C6ED69BA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3714750"/>
            <a:ext cx="25241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11">
            <a:extLst>
              <a:ext uri="{FF2B5EF4-FFF2-40B4-BE49-F238E27FC236}">
                <a16:creationId xmlns:a16="http://schemas.microsoft.com/office/drawing/2014/main" id="{574FEF72-FF10-49E0-BB41-FF340FA8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786063"/>
            <a:ext cx="28575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13">
            <a:extLst>
              <a:ext uri="{FF2B5EF4-FFF2-40B4-BE49-F238E27FC236}">
                <a16:creationId xmlns:a16="http://schemas.microsoft.com/office/drawing/2014/main" id="{AB279F0C-3639-4BB3-A63B-4EF0A6F0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3357563"/>
            <a:ext cx="21240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6">
            <a:extLst>
              <a:ext uri="{FF2B5EF4-FFF2-40B4-BE49-F238E27FC236}">
                <a16:creationId xmlns:a16="http://schemas.microsoft.com/office/drawing/2014/main" id="{B19DC351-4DC3-478D-95D5-E0A49465E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5715000"/>
            <a:ext cx="1804988" cy="523875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RIT Biochem. 502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8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Paul Craig</a:t>
            </a:r>
            <a:endParaRPr lang="en-US" altLang="ko-KR" sz="800" i="1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4521" name="Text Box 6">
            <a:extLst>
              <a:ext uri="{FF2B5EF4-FFF2-40B4-BE49-F238E27FC236}">
                <a16:creationId xmlns:a16="http://schemas.microsoft.com/office/drawing/2014/main" id="{0D29B315-7933-4AD0-8A0A-56859E332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715000"/>
            <a:ext cx="1570038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Medical Display</a:t>
            </a:r>
            <a:endParaRPr lang="en-US" altLang="ko-KR" sz="800" i="1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바닥글 개체 틀 3">
            <a:extLst>
              <a:ext uri="{FF2B5EF4-FFF2-40B4-BE49-F238E27FC236}">
                <a16:creationId xmlns:a16="http://schemas.microsoft.com/office/drawing/2014/main" id="{9B4BCC8B-23E2-4F80-97EC-E81A2C3D4DD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4925" y="6584950"/>
            <a:ext cx="2133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1600">
              <a:solidFill>
                <a:schemeClr val="tx2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A2F7B58F-9E87-4BE2-AB72-12D095F0B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Training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A348701-1418-44B6-B6FB-0C87096EB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Computer-generated models of physical, financial and economic systems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</a:rPr>
              <a:t>For educational aids</a:t>
            </a:r>
          </a:p>
        </p:txBody>
      </p:sp>
      <p:sp>
        <p:nvSpPr>
          <p:cNvPr id="128005" name="Text Box 5">
            <a:extLst>
              <a:ext uri="{FF2B5EF4-FFF2-40B4-BE49-F238E27FC236}">
                <a16:creationId xmlns:a16="http://schemas.microsoft.com/office/drawing/2014/main" id="{22238D5C-AC57-4CA5-889A-6A9F9A226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884863"/>
            <a:ext cx="1800225" cy="56038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dirty="0">
                <a:ea typeface="굴림" charset="-127"/>
              </a:rPr>
              <a:t>NASA/Ames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dirty="0">
                <a:ea typeface="굴림" charset="-127"/>
              </a:rPr>
              <a:t>ACFS</a:t>
            </a:r>
            <a:endParaRPr lang="en-US" altLang="ko-KR" sz="12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5542" name="Picture 10">
            <a:extLst>
              <a:ext uri="{FF2B5EF4-FFF2-40B4-BE49-F238E27FC236}">
                <a16:creationId xmlns:a16="http://schemas.microsoft.com/office/drawing/2014/main" id="{A396950F-C284-4B63-A9ED-B1DB378A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071813"/>
            <a:ext cx="32035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11">
            <a:extLst>
              <a:ext uri="{FF2B5EF4-FFF2-40B4-BE49-F238E27FC236}">
                <a16:creationId xmlns:a16="http://schemas.microsoft.com/office/drawing/2014/main" id="{0396AB32-1CF3-4078-88BB-8A0CB5FC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071813"/>
            <a:ext cx="2963862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46FA98F7-AEF2-4AC7-A7FF-5F799504A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5857875"/>
            <a:ext cx="2000250" cy="56038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dirty="0">
                <a:ea typeface="굴림" charset="-127"/>
              </a:rPr>
              <a:t>Army Research Lab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dirty="0">
                <a:ea typeface="굴림" charset="-127"/>
              </a:rPr>
              <a:t>IES</a:t>
            </a:r>
            <a:endParaRPr lang="en-US" altLang="ko-KR" sz="12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B89E0370-2DC5-452D-8494-2A711B5E3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Hollywood Movie 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586DE6F8-EC25-46B4-8303-85DC1CD086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64DB07-4F65-4FA8-A728-6B91ACCD9E14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30CC3340-EB8A-4868-A638-D2932F87B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5876925"/>
            <a:ext cx="4467225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Chronicles Of Narnia: Prince Caspian, 2008</a:t>
            </a:r>
          </a:p>
        </p:txBody>
      </p:sp>
      <p:pic>
        <p:nvPicPr>
          <p:cNvPr id="7" name="Comp 1.wmv">
            <a:hlinkClick r:id="" action="ppaction://media"/>
            <a:extLst>
              <a:ext uri="{FF2B5EF4-FFF2-40B4-BE49-F238E27FC236}">
                <a16:creationId xmlns:a16="http://schemas.microsoft.com/office/drawing/2014/main" id="{CA38001C-B2D4-47D3-9E74-05860F41B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852613"/>
            <a:ext cx="9001125" cy="373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2A34D291-912A-44BB-B5E2-60B86C268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Hollywood Movie 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0483" name="내용 개체 틀 2">
            <a:extLst>
              <a:ext uri="{FF2B5EF4-FFF2-40B4-BE49-F238E27FC236}">
                <a16:creationId xmlns:a16="http://schemas.microsoft.com/office/drawing/2014/main" id="{2B953994-5811-4051-B1B1-DB9CB4C566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048482-5DDF-406C-A580-7F0060414CB7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6A247440-BFF6-429B-9A18-2B7071A8B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5929313"/>
            <a:ext cx="1566862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Poseidon, 2006</a:t>
            </a:r>
          </a:p>
        </p:txBody>
      </p:sp>
      <p:pic>
        <p:nvPicPr>
          <p:cNvPr id="14" name="Comp 3.wmv">
            <a:hlinkClick r:id="" action="ppaction://media"/>
            <a:extLst>
              <a:ext uri="{FF2B5EF4-FFF2-40B4-BE49-F238E27FC236}">
                <a16:creationId xmlns:a16="http://schemas.microsoft.com/office/drawing/2014/main" id="{8034A6E1-061E-4CDD-ABB4-CB6A00E7B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827213"/>
            <a:ext cx="90995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6DA74AC4-548F-4FBA-9230-ADBBAD85EE1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Hollywood Movie 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1507" name="내용 개체 틀 2">
            <a:extLst>
              <a:ext uri="{FF2B5EF4-FFF2-40B4-BE49-F238E27FC236}">
                <a16:creationId xmlns:a16="http://schemas.microsoft.com/office/drawing/2014/main" id="{09F051AA-92F4-4EF6-955C-1DC042B8E0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BACE5-C6CB-4838-B78C-0112A89BA3C5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74BB2F7C-887F-4AAD-8D79-247F51799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6162675"/>
            <a:ext cx="2433637" cy="338138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Superman Returns, 2006</a:t>
            </a:r>
          </a:p>
        </p:txBody>
      </p:sp>
      <p:pic>
        <p:nvPicPr>
          <p:cNvPr id="7" name="superman_returns.wmv">
            <a:hlinkClick r:id="" action="ppaction://media"/>
            <a:extLst>
              <a:ext uri="{FF2B5EF4-FFF2-40B4-BE49-F238E27FC236}">
                <a16:creationId xmlns:a16="http://schemas.microsoft.com/office/drawing/2014/main" id="{436A6C03-1B70-4749-8822-7AD913592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357313"/>
            <a:ext cx="62865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E4360843-8FDA-492E-8D42-348315A260D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Hollywood Movie 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2531" name="내용 개체 틀 2">
            <a:extLst>
              <a:ext uri="{FF2B5EF4-FFF2-40B4-BE49-F238E27FC236}">
                <a16:creationId xmlns:a16="http://schemas.microsoft.com/office/drawing/2014/main" id="{B816640A-BAC9-413F-BAC0-9570D9BCD5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1447800"/>
            <a:ext cx="8153400" cy="5410200"/>
          </a:xfrm>
        </p:spPr>
        <p:txBody>
          <a:bodyPr/>
          <a:lstStyle/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endParaRPr lang="en-US" altLang="ko-KR">
              <a:ea typeface="굴림" panose="020B0600000101010101" pitchFamily="50" charset="-127"/>
            </a:endParaRPr>
          </a:p>
          <a:p>
            <a:pPr lvl="4"/>
            <a:endParaRPr lang="en-US" altLang="ko-KR">
              <a:ea typeface="굴림" panose="020B0600000101010101" pitchFamily="50" charset="-127"/>
            </a:endParaRPr>
          </a:p>
          <a:p>
            <a:pPr lvl="4" algn="ctr">
              <a:buFont typeface="Wingdings" panose="05000000000000000000" pitchFamily="2" charset="2"/>
              <a:buNone/>
            </a:pPr>
            <a:endParaRPr lang="en-US" altLang="ko-KR" b="1"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8A9DB-156C-4728-993A-4B28CC4D40F7}"/>
              </a:ext>
            </a:extLst>
          </p:cNvPr>
          <p:cNvSpPr txBox="1">
            <a:spLocks noGrp="1"/>
          </p:cNvSpPr>
          <p:nvPr/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en-US" altLang="ko-KR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F293898A-3394-44E9-8BEA-227009EF5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6072188"/>
            <a:ext cx="4176713" cy="338137"/>
          </a:xfrm>
          <a:prstGeom prst="rect">
            <a:avLst/>
          </a:prstGeom>
          <a:solidFill>
            <a:srgbClr val="CCCCE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Curious Case Of Benjamin Button, 2008</a:t>
            </a:r>
          </a:p>
        </p:txBody>
      </p:sp>
      <p:pic>
        <p:nvPicPr>
          <p:cNvPr id="8" name="The Curious Case Of Benjamin Button, 2008.wmv">
            <a:hlinkClick r:id="" action="ppaction://media"/>
            <a:extLst>
              <a:ext uri="{FF2B5EF4-FFF2-40B4-BE49-F238E27FC236}">
                <a16:creationId xmlns:a16="http://schemas.microsoft.com/office/drawing/2014/main" id="{9D678322-DCB3-4F8F-8E54-BF578C0D6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28750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E6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E6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F:\My Documents\Teaching\2002\com336\introduction.ppt</Template>
  <TotalTime>3530</TotalTime>
  <Words>690</Words>
  <Application>Microsoft Office PowerPoint</Application>
  <PresentationFormat>화면 슬라이드 쇼(4:3)</PresentationFormat>
  <Paragraphs>322</Paragraphs>
  <Slides>52</Slides>
  <Notes>0</Notes>
  <HiddenSlides>0</HiddenSlides>
  <MMClips>28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 Black</vt:lpstr>
      <vt:lpstr>Microsoft Sans Serif</vt:lpstr>
      <vt:lpstr>Tahoma</vt:lpstr>
      <vt:lpstr>Times New Roman</vt:lpstr>
      <vt:lpstr>Wingdings</vt:lpstr>
      <vt:lpstr>introduction</vt:lpstr>
      <vt:lpstr>과목 개요</vt:lpstr>
      <vt:lpstr>목차</vt:lpstr>
      <vt:lpstr>그래픽스 프로그래밍의 중요성</vt:lpstr>
      <vt:lpstr>Tech Tree</vt:lpstr>
      <vt:lpstr>한국 영화</vt:lpstr>
      <vt:lpstr>Hollywood Movie </vt:lpstr>
      <vt:lpstr>Hollywood Movie </vt:lpstr>
      <vt:lpstr>Hollywood Movie </vt:lpstr>
      <vt:lpstr>Hollywood Movie </vt:lpstr>
      <vt:lpstr>PowerPoint 프레젠테이션</vt:lpstr>
      <vt:lpstr>PowerPoint 프레젠테이션</vt:lpstr>
      <vt:lpstr>PowerPoint 프레젠테이션</vt:lpstr>
      <vt:lpstr>컴퓨터 그래픽스란?</vt:lpstr>
      <vt:lpstr>CG 영화 제작 과정</vt:lpstr>
      <vt:lpstr>CG 영화 제작 과정</vt:lpstr>
      <vt:lpstr>그래픽 프로세스</vt:lpstr>
      <vt:lpstr>그래픽 프로세스  기하 모델링</vt:lpstr>
      <vt:lpstr>그래픽 프로세스  기하 모델링</vt:lpstr>
      <vt:lpstr>그래픽 프로세스 :  모델링</vt:lpstr>
      <vt:lpstr>기하 프로세스: 3D 애니메이션</vt:lpstr>
      <vt:lpstr>그래픽 프로세스:  애니메이션</vt:lpstr>
      <vt:lpstr>그래픽 프로세스 : 3D 애니메이션</vt:lpstr>
      <vt:lpstr>그래픽 프로세스: 이미지 처리</vt:lpstr>
      <vt:lpstr>그래픽 프로세스: 텍스처(Texture)</vt:lpstr>
      <vt:lpstr>그래픽 프로세스: 텍스처(Texture)</vt:lpstr>
      <vt:lpstr>그래픽 프로세스: 렌더링(Rendering)</vt:lpstr>
      <vt:lpstr>그래픽 프로세스: 렌더링(Rendering)</vt:lpstr>
      <vt:lpstr>그래픽 프로세스: 렌더링(Rendering)</vt:lpstr>
      <vt:lpstr>그래픽 프로세스: 이미지 저장 및 표시</vt:lpstr>
      <vt:lpstr>Water Animation</vt:lpstr>
      <vt:lpstr>Water Animation</vt:lpstr>
      <vt:lpstr>Water Animation</vt:lpstr>
      <vt:lpstr>Water Animation</vt:lpstr>
      <vt:lpstr>Water Animation</vt:lpstr>
      <vt:lpstr>Water Animation</vt:lpstr>
      <vt:lpstr>Physical based Simulation</vt:lpstr>
      <vt:lpstr>Physical based Simulation</vt:lpstr>
      <vt:lpstr>Fire Animation</vt:lpstr>
      <vt:lpstr>Gas Animation</vt:lpstr>
      <vt:lpstr>Cloth Animation</vt:lpstr>
      <vt:lpstr>Hair Animation</vt:lpstr>
      <vt:lpstr>Cloth &amp; Hair Animation</vt:lpstr>
      <vt:lpstr>Applications</vt:lpstr>
      <vt:lpstr>Movie</vt:lpstr>
      <vt:lpstr>Animation</vt:lpstr>
      <vt:lpstr>Animation</vt:lpstr>
      <vt:lpstr>Game</vt:lpstr>
      <vt:lpstr>Game</vt:lpstr>
      <vt:lpstr>실시간 얼굴 표현</vt:lpstr>
      <vt:lpstr>Computer-Aided Design</vt:lpstr>
      <vt:lpstr>Scientific Visualization</vt:lpstr>
      <vt:lpstr>Training</vt:lpstr>
    </vt:vector>
  </TitlesOfParts>
  <Company>고려대학교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 to CG</dc:title>
  <dc:creator>kucg</dc:creator>
  <cp:lastModifiedBy>박태정</cp:lastModifiedBy>
  <cp:revision>420</cp:revision>
  <dcterms:created xsi:type="dcterms:W3CDTF">2002-09-04T12:52:44Z</dcterms:created>
  <dcterms:modified xsi:type="dcterms:W3CDTF">2020-08-31T20:01:17Z</dcterms:modified>
</cp:coreProperties>
</file>